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2"/>
  </p:sldMasterIdLst>
  <p:notesMasterIdLst>
    <p:notesMasterId r:id="rId43"/>
  </p:notesMasterIdLst>
  <p:handoutMasterIdLst>
    <p:handoutMasterId r:id="rId44"/>
  </p:handoutMasterIdLst>
  <p:sldIdLst>
    <p:sldId id="256" r:id="rId3"/>
    <p:sldId id="266" r:id="rId4"/>
    <p:sldId id="267" r:id="rId5"/>
    <p:sldId id="263" r:id="rId6"/>
    <p:sldId id="270" r:id="rId7"/>
    <p:sldId id="268" r:id="rId8"/>
    <p:sldId id="269" r:id="rId9"/>
    <p:sldId id="283" r:id="rId10"/>
    <p:sldId id="284" r:id="rId11"/>
    <p:sldId id="286" r:id="rId12"/>
    <p:sldId id="288" r:id="rId13"/>
    <p:sldId id="300" r:id="rId14"/>
    <p:sldId id="299" r:id="rId15"/>
    <p:sldId id="301" r:id="rId16"/>
    <p:sldId id="302" r:id="rId17"/>
    <p:sldId id="303" r:id="rId18"/>
    <p:sldId id="304" r:id="rId19"/>
    <p:sldId id="305" r:id="rId20"/>
    <p:sldId id="307" r:id="rId21"/>
    <p:sldId id="309" r:id="rId22"/>
    <p:sldId id="287" r:id="rId23"/>
    <p:sldId id="276" r:id="rId24"/>
    <p:sldId id="278" r:id="rId25"/>
    <p:sldId id="279" r:id="rId26"/>
    <p:sldId id="280" r:id="rId27"/>
    <p:sldId id="273" r:id="rId28"/>
    <p:sldId id="272" r:id="rId29"/>
    <p:sldId id="285" r:id="rId30"/>
    <p:sldId id="310" r:id="rId31"/>
    <p:sldId id="292" r:id="rId32"/>
    <p:sldId id="291" r:id="rId33"/>
    <p:sldId id="295" r:id="rId34"/>
    <p:sldId id="296" r:id="rId35"/>
    <p:sldId id="297" r:id="rId36"/>
    <p:sldId id="311" r:id="rId37"/>
    <p:sldId id="298" r:id="rId38"/>
    <p:sldId id="289" r:id="rId39"/>
    <p:sldId id="261" r:id="rId40"/>
    <p:sldId id="281" r:id="rId41"/>
    <p:sldId id="312" r:id="rId42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97" autoAdjust="0"/>
    <p:restoredTop sz="84494" autoAdjust="0"/>
  </p:normalViewPr>
  <p:slideViewPr>
    <p:cSldViewPr>
      <p:cViewPr varScale="1">
        <p:scale>
          <a:sx n="133" d="100"/>
          <a:sy n="133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9D36A-0778-40AC-9919-274B2289233A}" type="datetimeFigureOut">
              <a:rPr lang="de-DE" smtClean="0"/>
              <a:t>10.07.2017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A9329-6C7C-4FDD-ABBF-2DE4BBA8A68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953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DAC09-93CF-4A80-857F-130D1BC5F024}" type="datetimeFigureOut">
              <a:rPr lang="de-DE" smtClean="0"/>
              <a:t>10.07.2017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CFD06-C35D-4AEB-9B46-0527DF27F6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24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CFD06-C35D-4AEB-9B46-0527DF27F64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16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u="sng" dirty="0">
                <a:solidFill>
                  <a:srgbClr val="FFC000"/>
                </a:solidFill>
              </a:rPr>
              <a:t>Ausfüllhilfe: </a:t>
            </a:r>
          </a:p>
          <a:p>
            <a:r>
              <a:rPr lang="de-DE" dirty="0"/>
              <a:t>Sobald man in das jeweilige Feld klickt, wird der Vorlagetext unsichtbar. Bitte gemäß der Vorlage ausfüllen, um ein AGES-weit einheitliches Auftreten</a:t>
            </a:r>
            <a:r>
              <a:rPr lang="de-DE" baseline="0" dirty="0"/>
              <a:t> zu gewährleisten</a:t>
            </a:r>
            <a:r>
              <a:rPr lang="de-DE" dirty="0"/>
              <a:t>. </a:t>
            </a:r>
          </a:p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Mag.</a:t>
            </a:r>
            <a:r>
              <a:rPr lang="de-DE" baseline="0" dirty="0"/>
              <a:t> Mara MUSTERFRAU</a:t>
            </a:r>
            <a:br>
              <a:rPr lang="de-DE" baseline="0" dirty="0"/>
            </a:br>
            <a:r>
              <a:rPr lang="de-DE" baseline="0" dirty="0"/>
              <a:t>Leitung der Abteilung XY</a:t>
            </a:r>
            <a:br>
              <a:rPr lang="de-DE" baseline="0" dirty="0"/>
            </a:br>
            <a:endParaRPr lang="de-DE" baseline="0" dirty="0"/>
          </a:p>
          <a:p>
            <a:r>
              <a:rPr lang="de-DE" b="1" baseline="0" dirty="0"/>
              <a:t>AGES – Österreichische Agentur für Gesundheit </a:t>
            </a:r>
            <a:br>
              <a:rPr lang="de-DE" b="1" baseline="0" dirty="0"/>
            </a:br>
            <a:r>
              <a:rPr lang="de-DE" b="1" baseline="0" dirty="0"/>
              <a:t>und Ernährungssicherheit GmbH </a:t>
            </a:r>
          </a:p>
          <a:p>
            <a:r>
              <a:rPr lang="de-DE" baseline="0" dirty="0"/>
              <a:t>Spargelfeldstraße 191</a:t>
            </a:r>
          </a:p>
          <a:p>
            <a:r>
              <a:rPr lang="de-DE" baseline="0" dirty="0"/>
              <a:t>A-1220 Wien</a:t>
            </a:r>
          </a:p>
          <a:p>
            <a:r>
              <a:rPr lang="de-DE" baseline="0" dirty="0"/>
              <a:t>T +43 (0) 50 555-12345 | M +43 (0) 664 111 11 11 </a:t>
            </a:r>
            <a:br>
              <a:rPr lang="de-DE" baseline="0" dirty="0"/>
            </a:br>
            <a:r>
              <a:rPr lang="de-DE" baseline="0" dirty="0"/>
              <a:t>mara.musterfrau@ages.at</a:t>
            </a:r>
          </a:p>
          <a:p>
            <a:r>
              <a:rPr lang="de-DE" b="1" baseline="0" dirty="0"/>
              <a:t>www.ages.at</a:t>
            </a:r>
          </a:p>
          <a:p>
            <a:endParaRPr lang="de-DE" baseline="0" dirty="0"/>
          </a:p>
          <a:p>
            <a:r>
              <a:rPr lang="de-DE" baseline="0" dirty="0"/>
              <a:t>Tastenkombination für geraden Strich </a:t>
            </a:r>
            <a:r>
              <a:rPr lang="de-DE" b="0" baseline="0" dirty="0"/>
              <a:t>| </a:t>
            </a:r>
            <a:r>
              <a:rPr lang="de-DE" baseline="0" dirty="0"/>
              <a:t>:   STRG+ALT (gemeinsam gedrückt halten) und Taste [&lt;&gt;|] drücken. (Taste befindet sich links neben dem „Y“)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CFD06-C35D-4AEB-9B46-0527DF27F64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79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S-Logo groß_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340768"/>
            <a:ext cx="5614416" cy="332770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23528" y="5755903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0" dirty="0">
                <a:latin typeface="+mj-lt"/>
                <a:ea typeface="Segoe UI Light" charset="0"/>
                <a:cs typeface="Segoe UI Light" charset="0"/>
              </a:rPr>
              <a:t>Österreichische Agentur für Gesundheit und Ernährungssicherheit</a:t>
            </a:r>
          </a:p>
          <a:p>
            <a:pPr algn="ctr"/>
            <a:r>
              <a:rPr lang="de-DE" sz="2200" b="1" dirty="0">
                <a:solidFill>
                  <a:srgbClr val="CCA400"/>
                </a:solidFill>
                <a:latin typeface="+mj-lt"/>
                <a:ea typeface="Segoe UI Light" charset="0"/>
                <a:cs typeface="Segoe UI Light" charset="0"/>
              </a:rPr>
              <a:t>www.ages.at</a:t>
            </a:r>
          </a:p>
        </p:txBody>
      </p:sp>
    </p:spTree>
    <p:extLst>
      <p:ext uri="{BB962C8B-B14F-4D97-AF65-F5344CB8AC3E}">
        <p14:creationId xmlns:p14="http://schemas.microsoft.com/office/powerpoint/2010/main" val="35781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_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Schriftzug AGES mit stilisierter Frau, die über goldenem Bogen schwebt&#10;" title="AGES Logo auf hellgrauem Hintergrun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84936">
            <a:off x="704144" y="969446"/>
            <a:ext cx="5040000" cy="3240895"/>
          </a:xfrm>
          <a:prstGeom prst="rect">
            <a:avLst/>
          </a:prstGeom>
          <a:effectLst/>
        </p:spPr>
      </p:pic>
      <p:pic>
        <p:nvPicPr>
          <p:cNvPr id="23" name="Bild 5" descr="Schriftzug AGES mit stilisierter Frau, die über goldenem Bogen schwebt&#10;" title="AGES Logo auf hellgrauem Hintergru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4936">
            <a:off x="1498544" y="1567120"/>
            <a:ext cx="3451200" cy="2045548"/>
          </a:xfrm>
          <a:prstGeom prst="rect">
            <a:avLst/>
          </a:prstGeom>
        </p:spPr>
      </p:pic>
      <p:pic>
        <p:nvPicPr>
          <p:cNvPr id="25" name="Grafik 24" descr="Hier können Sie Kontaktdaten eintragen&#10;" title="Visitkart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807" y="3205841"/>
            <a:ext cx="5040000" cy="3240895"/>
          </a:xfrm>
          <a:prstGeom prst="rect">
            <a:avLst/>
          </a:prstGeom>
          <a:effectLst>
            <a:outerShdw blurRad="76200" dist="88900" dir="2280000" sx="102000" sy="102000" algn="br" rotWithShape="0">
              <a:prstClr val="black">
                <a:alpha val="24000"/>
              </a:prstClr>
            </a:outerShdw>
          </a:effectLst>
        </p:spPr>
      </p:pic>
      <p:sp>
        <p:nvSpPr>
          <p:cNvPr id="9" name="Textplatzhalt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741001" y="3668675"/>
            <a:ext cx="4749685" cy="277840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Funktion und/oder Abteilung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741000" y="4089618"/>
            <a:ext cx="4749685" cy="54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AGES – Österreichische Agentur für Gesundheit</a:t>
            </a:r>
            <a:b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</a:br>
            <a: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und Ernährungssicherheit GmbH</a:t>
            </a:r>
            <a:endParaRPr lang="en-US" sz="1500" b="1" dirty="0">
              <a:solidFill>
                <a:schemeClr val="tx1"/>
              </a:solidFill>
              <a:latin typeface="+mj-lt"/>
              <a:ea typeface="Segoe UI Light" charset="0"/>
              <a:cs typeface="Segoe UI Light" charset="0"/>
            </a:endParaRP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741001" y="4788783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Straße Nummer </a:t>
            </a: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741001" y="5060507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A-PLZ Ort</a:t>
            </a:r>
          </a:p>
        </p:txBody>
      </p:sp>
      <p:sp>
        <p:nvSpPr>
          <p:cNvPr id="17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741000" y="5332481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b="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T +43 (0) 50 555-XXXXX | M +43 (0) 664 XXX XX </a:t>
            </a:r>
            <a:r>
              <a:rPr lang="de-DE" dirty="0" err="1"/>
              <a:t>XX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741000" y="6045112"/>
            <a:ext cx="4749684" cy="27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www.ages.at</a:t>
            </a:r>
            <a:endParaRPr lang="en-US" sz="1500" b="1" dirty="0">
              <a:solidFill>
                <a:schemeClr val="tx1"/>
              </a:solidFill>
              <a:latin typeface="+mj-lt"/>
              <a:ea typeface="Segoe UI Light" charset="0"/>
              <a:cs typeface="Segoe UI Light" charset="0"/>
            </a:endParaRP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3740999" y="5765866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b="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vorname.nachname@ages.at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740999" y="3383784"/>
            <a:ext cx="4749685" cy="280332"/>
          </a:xfrm>
        </p:spPr>
        <p:txBody>
          <a:bodyPr vert="horz" lIns="91440" tIns="36000" rIns="91440" bIns="45720" rtlCol="0" anchor="ctr">
            <a:noAutofit/>
          </a:bodyPr>
          <a:lstStyle>
            <a:lvl1pPr>
              <a:defRPr lang="de-DE" sz="1500" b="1" dirty="0">
                <a:latin typeface="+mj-lt"/>
                <a:ea typeface="Segoe UI Semibold" charset="0"/>
                <a:cs typeface="Segoe UI Semibold" charset="0"/>
              </a:defRPr>
            </a:lvl1pPr>
          </a:lstStyle>
          <a:p>
            <a:pPr marL="0" lvl="0" indent="0">
              <a:lnSpc>
                <a:spcPts val="2500"/>
              </a:lnSpc>
              <a:spcBef>
                <a:spcPct val="20000"/>
              </a:spcBef>
              <a:buClr>
                <a:srgbClr val="D49D10"/>
              </a:buClr>
              <a:buFontTx/>
            </a:pPr>
            <a:r>
              <a:rPr lang="de-DE" dirty="0"/>
              <a:t>Titel Vorname NACHNAME</a:t>
            </a:r>
          </a:p>
        </p:txBody>
      </p:sp>
    </p:spTree>
    <p:extLst>
      <p:ext uri="{BB962C8B-B14F-4D97-AF65-F5344CB8AC3E}">
        <p14:creationId xmlns:p14="http://schemas.microsoft.com/office/powerpoint/2010/main" val="403126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_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Schriftzug AGES mit stilisierter Frau, die über goldenem Bogen schwebt&#10;" title="AGES Logo auf hellgrauem Hintergrun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84936">
            <a:off x="704144" y="969446"/>
            <a:ext cx="5040000" cy="3240895"/>
          </a:xfrm>
          <a:prstGeom prst="rect">
            <a:avLst/>
          </a:prstGeom>
          <a:effectLst/>
        </p:spPr>
      </p:pic>
      <p:pic>
        <p:nvPicPr>
          <p:cNvPr id="23" name="Bild 5" descr="Schriftzug AGES mit stilisierter Frau, die über goldenem Bogen schwebt&#10;" title="AGES Logo auf hellgrauem Hintergru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84936">
            <a:off x="1498544" y="1567120"/>
            <a:ext cx="3451200" cy="2045548"/>
          </a:xfrm>
          <a:prstGeom prst="rect">
            <a:avLst/>
          </a:prstGeom>
        </p:spPr>
      </p:pic>
      <p:pic>
        <p:nvPicPr>
          <p:cNvPr id="25" name="Grafik 24" descr="Hier können Sie Kontaktdaten eintragen" title="Visitenkart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807" y="3205841"/>
            <a:ext cx="5040000" cy="3240895"/>
          </a:xfrm>
          <a:prstGeom prst="rect">
            <a:avLst/>
          </a:prstGeom>
          <a:effectLst>
            <a:outerShdw blurRad="76200" dist="88900" dir="2280000" sx="102000" sy="102000" algn="br" rotWithShape="0">
              <a:prstClr val="black">
                <a:alpha val="24000"/>
              </a:prstClr>
            </a:outerShdw>
          </a:effectLst>
        </p:spPr>
      </p:pic>
      <p:sp>
        <p:nvSpPr>
          <p:cNvPr id="9" name="Textplatzhalt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741001" y="3668675"/>
            <a:ext cx="4749685" cy="277840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Funktion und/oder Abteilung (engl.)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741000" y="4070568"/>
            <a:ext cx="4749685" cy="54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AGES – </a:t>
            </a:r>
            <a:r>
              <a:rPr lang="en-US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Austrian Agency for Health &amp; Food Safety</a:t>
            </a:r>
            <a:endParaRPr lang="en-US" sz="1500" b="1" dirty="0">
              <a:solidFill>
                <a:schemeClr val="tx1"/>
              </a:solidFill>
              <a:latin typeface="+mj-lt"/>
              <a:ea typeface="Segoe UI Light" charset="0"/>
              <a:cs typeface="Segoe UI Light" charset="0"/>
            </a:endParaRP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741001" y="4788783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Straße Nummer </a:t>
            </a: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741001" y="5060507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PLZ Vienna, Austria</a:t>
            </a:r>
          </a:p>
        </p:txBody>
      </p:sp>
      <p:sp>
        <p:nvSpPr>
          <p:cNvPr id="17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3741000" y="5332481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T +43 (0) 5 0555-XXXXX | M +43 (0) 664 XXX XX </a:t>
            </a:r>
            <a:r>
              <a:rPr lang="de-DE" dirty="0" err="1"/>
              <a:t>XX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741000" y="6045112"/>
            <a:ext cx="4749684" cy="27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de-AT" sz="1500" b="1" dirty="0">
                <a:solidFill>
                  <a:schemeClr val="tx1"/>
                </a:solidFill>
                <a:latin typeface="+mj-lt"/>
                <a:ea typeface="Segoe UI Semibold" charset="0"/>
                <a:cs typeface="Segoe UI Semibold" charset="0"/>
              </a:rPr>
              <a:t>www.ages.at</a:t>
            </a:r>
            <a:endParaRPr lang="en-US" sz="1500" b="1" dirty="0">
              <a:solidFill>
                <a:schemeClr val="tx1"/>
              </a:solidFill>
              <a:latin typeface="+mj-lt"/>
              <a:ea typeface="Segoe UI Light" charset="0"/>
              <a:cs typeface="Segoe UI Light" charset="0"/>
            </a:endParaRP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3740999" y="5765866"/>
            <a:ext cx="4749685" cy="268505"/>
          </a:xfrm>
        </p:spPr>
        <p:txBody>
          <a:bodyPr tIns="36000" anchor="ctr"/>
          <a:lstStyle>
            <a:lvl1pPr marL="0" indent="0">
              <a:lnSpc>
                <a:spcPts val="2500"/>
              </a:lnSpc>
              <a:buNone/>
              <a:defRPr lang="de-DE" sz="1500" kern="1200" baseline="0" dirty="0">
                <a:solidFill>
                  <a:schemeClr val="tx1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lvl="0"/>
            <a:r>
              <a:rPr lang="de-DE" dirty="0"/>
              <a:t>vorname.nachname@ages.at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740999" y="3383784"/>
            <a:ext cx="4749685" cy="280332"/>
          </a:xfrm>
        </p:spPr>
        <p:txBody>
          <a:bodyPr vert="horz" lIns="91440" tIns="36000" rIns="91440" bIns="45720" rtlCol="0" anchor="ctr">
            <a:noAutofit/>
          </a:bodyPr>
          <a:lstStyle>
            <a:lvl1pPr>
              <a:defRPr lang="de-DE" sz="1500" b="1" dirty="0">
                <a:latin typeface="+mj-lt"/>
                <a:ea typeface="Segoe UI Semibold" charset="0"/>
                <a:cs typeface="Segoe UI Semibold" charset="0"/>
              </a:defRPr>
            </a:lvl1pPr>
          </a:lstStyle>
          <a:p>
            <a:pPr marL="0" lvl="0" indent="0">
              <a:lnSpc>
                <a:spcPts val="2500"/>
              </a:lnSpc>
              <a:spcBef>
                <a:spcPct val="20000"/>
              </a:spcBef>
              <a:buClr>
                <a:srgbClr val="D49D10"/>
              </a:buClr>
              <a:buFontTx/>
            </a:pPr>
            <a:r>
              <a:rPr lang="de-DE" dirty="0"/>
              <a:t>Titel Vorname NACHNAME</a:t>
            </a:r>
          </a:p>
        </p:txBody>
      </p:sp>
    </p:spTree>
    <p:extLst>
      <p:ext uri="{BB962C8B-B14F-4D97-AF65-F5344CB8AC3E}">
        <p14:creationId xmlns:p14="http://schemas.microsoft.com/office/powerpoint/2010/main" val="318753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S-Logo groß_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340768"/>
            <a:ext cx="5614416" cy="332770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23528" y="5755903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dirty="0">
                <a:latin typeface="+mj-lt"/>
                <a:ea typeface="Segoe UI Light" charset="0"/>
                <a:cs typeface="Segoe UI Light" charset="0"/>
              </a:rPr>
              <a:t>Austrian Agency for Health and Food Safety</a:t>
            </a:r>
            <a:endParaRPr lang="de-DE" sz="2200" b="0" dirty="0">
              <a:latin typeface="+mj-lt"/>
              <a:ea typeface="Segoe UI Light" charset="0"/>
              <a:cs typeface="Segoe UI Light" charset="0"/>
            </a:endParaRPr>
          </a:p>
          <a:p>
            <a:pPr algn="ctr"/>
            <a:r>
              <a:rPr lang="de-DE" sz="2200" b="1" dirty="0">
                <a:solidFill>
                  <a:srgbClr val="CCA400"/>
                </a:solidFill>
                <a:latin typeface="+mj-lt"/>
                <a:ea typeface="Segoe UI Light" charset="0"/>
                <a:cs typeface="Segoe UI Light" charset="0"/>
              </a:rPr>
              <a:t>www.ages.at</a:t>
            </a:r>
          </a:p>
        </p:txBody>
      </p:sp>
    </p:spTree>
    <p:extLst>
      <p:ext uri="{BB962C8B-B14F-4D97-AF65-F5344CB8AC3E}">
        <p14:creationId xmlns:p14="http://schemas.microsoft.com/office/powerpoint/2010/main" val="185380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57800"/>
            <a:ext cx="9145439" cy="1800200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8642" y="5609103"/>
            <a:ext cx="5940000" cy="608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>
              <a:buNone/>
              <a:defRPr lang="de-AT" sz="2200" dirty="0" smtClean="0"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/>
            <a:r>
              <a:rPr lang="de-AT" dirty="0"/>
              <a:t>Titel Vorname Nachname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50081" y="6217115"/>
            <a:ext cx="7778303" cy="360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>
              <a:buNone/>
              <a:defRPr lang="de-AT" sz="2000" b="1" dirty="0" smtClean="0">
                <a:solidFill>
                  <a:srgbClr val="CCA400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/>
            <a:r>
              <a:rPr lang="de-AT" dirty="0"/>
              <a:t>Abteilung &amp; Bereich bitte eintragen!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83568" y="1556022"/>
            <a:ext cx="7776864" cy="2593058"/>
          </a:xfrm>
        </p:spPr>
        <p:txBody>
          <a:bodyPr anchor="ctr">
            <a:noAutofit/>
          </a:bodyPr>
          <a:lstStyle>
            <a:lvl1pPr algn="ctr">
              <a:defRPr sz="4400" b="0">
                <a:solidFill>
                  <a:sysClr val="windowText" lastClr="000000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r>
              <a:rPr lang="de-DE" dirty="0"/>
              <a:t>TITEL DER PRÄSENTATION EINFÜGEN</a:t>
            </a:r>
          </a:p>
        </p:txBody>
      </p:sp>
      <p:pic>
        <p:nvPicPr>
          <p:cNvPr id="9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337" y="383176"/>
            <a:ext cx="1375143" cy="8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-Folien mit Bo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57800"/>
            <a:ext cx="9145439" cy="180020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50081" y="6217115"/>
            <a:ext cx="7994327" cy="360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>
              <a:buNone/>
              <a:defRPr lang="de-AT" sz="2000" b="1" dirty="0" smtClean="0">
                <a:solidFill>
                  <a:srgbClr val="CCA400"/>
                </a:solidFill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/>
            <a:r>
              <a:rPr lang="de-AT" dirty="0"/>
              <a:t>Untertitel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 hasCustomPrompt="1"/>
          </p:nvPr>
        </p:nvSpPr>
        <p:spPr>
          <a:xfrm>
            <a:off x="-5097" y="-5877"/>
            <a:ext cx="9156084" cy="628757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172"/>
              <a:gd name="connsiteX1" fmla="*/ 21600 w 21600"/>
              <a:gd name="connsiteY1" fmla="*/ 0 h 20172"/>
              <a:gd name="connsiteX2" fmla="*/ 21600 w 21600"/>
              <a:gd name="connsiteY2" fmla="*/ 17322 h 20172"/>
              <a:gd name="connsiteX3" fmla="*/ 0 w 21600"/>
              <a:gd name="connsiteY3" fmla="*/ 20172 h 20172"/>
              <a:gd name="connsiteX4" fmla="*/ 0 w 21600"/>
              <a:gd name="connsiteY4" fmla="*/ 0 h 20172"/>
              <a:gd name="connsiteX0" fmla="*/ 0 w 129112"/>
              <a:gd name="connsiteY0" fmla="*/ 0 h 72325"/>
              <a:gd name="connsiteX1" fmla="*/ 21600 w 129112"/>
              <a:gd name="connsiteY1" fmla="*/ 0 h 72325"/>
              <a:gd name="connsiteX2" fmla="*/ 129112 w 129112"/>
              <a:gd name="connsiteY2" fmla="*/ 72325 h 72325"/>
              <a:gd name="connsiteX3" fmla="*/ 0 w 129112"/>
              <a:gd name="connsiteY3" fmla="*/ 20172 h 72325"/>
              <a:gd name="connsiteX4" fmla="*/ 0 w 129112"/>
              <a:gd name="connsiteY4" fmla="*/ 0 h 72325"/>
              <a:gd name="connsiteX0" fmla="*/ 44369 w 173481"/>
              <a:gd name="connsiteY0" fmla="*/ 0 h 72325"/>
              <a:gd name="connsiteX1" fmla="*/ 65969 w 173481"/>
              <a:gd name="connsiteY1" fmla="*/ 0 h 72325"/>
              <a:gd name="connsiteX2" fmla="*/ 173481 w 173481"/>
              <a:gd name="connsiteY2" fmla="*/ 72325 h 72325"/>
              <a:gd name="connsiteX3" fmla="*/ 0 w 173481"/>
              <a:gd name="connsiteY3" fmla="*/ 55520 h 72325"/>
              <a:gd name="connsiteX4" fmla="*/ 44369 w 173481"/>
              <a:gd name="connsiteY4" fmla="*/ 0 h 72325"/>
              <a:gd name="connsiteX0" fmla="*/ 44369 w 173481"/>
              <a:gd name="connsiteY0" fmla="*/ 0 h 72325"/>
              <a:gd name="connsiteX1" fmla="*/ 65969 w 173481"/>
              <a:gd name="connsiteY1" fmla="*/ 0 h 72325"/>
              <a:gd name="connsiteX2" fmla="*/ 173481 w 173481"/>
              <a:gd name="connsiteY2" fmla="*/ 72325 h 72325"/>
              <a:gd name="connsiteX3" fmla="*/ 0 w 173481"/>
              <a:gd name="connsiteY3" fmla="*/ 55520 h 72325"/>
              <a:gd name="connsiteX4" fmla="*/ 44369 w 173481"/>
              <a:gd name="connsiteY4" fmla="*/ 0 h 72325"/>
              <a:gd name="connsiteX0" fmla="*/ 44149 w 173261"/>
              <a:gd name="connsiteY0" fmla="*/ 0 h 72325"/>
              <a:gd name="connsiteX1" fmla="*/ 65749 w 173261"/>
              <a:gd name="connsiteY1" fmla="*/ 0 h 72325"/>
              <a:gd name="connsiteX2" fmla="*/ 173261 w 173261"/>
              <a:gd name="connsiteY2" fmla="*/ 72325 h 72325"/>
              <a:gd name="connsiteX3" fmla="*/ 0 w 173261"/>
              <a:gd name="connsiteY3" fmla="*/ 55447 h 72325"/>
              <a:gd name="connsiteX4" fmla="*/ 44149 w 173261"/>
              <a:gd name="connsiteY4" fmla="*/ 0 h 72325"/>
              <a:gd name="connsiteX0" fmla="*/ 44149 w 173261"/>
              <a:gd name="connsiteY0" fmla="*/ 0 h 72325"/>
              <a:gd name="connsiteX1" fmla="*/ 65749 w 173261"/>
              <a:gd name="connsiteY1" fmla="*/ 0 h 72325"/>
              <a:gd name="connsiteX2" fmla="*/ 173261 w 173261"/>
              <a:gd name="connsiteY2" fmla="*/ 72325 h 72325"/>
              <a:gd name="connsiteX3" fmla="*/ 0 w 173261"/>
              <a:gd name="connsiteY3" fmla="*/ 55447 h 72325"/>
              <a:gd name="connsiteX4" fmla="*/ 44149 w 173261"/>
              <a:gd name="connsiteY4" fmla="*/ 0 h 72325"/>
              <a:gd name="connsiteX0" fmla="*/ 44149 w 172748"/>
              <a:gd name="connsiteY0" fmla="*/ 0 h 72398"/>
              <a:gd name="connsiteX1" fmla="*/ 65749 w 172748"/>
              <a:gd name="connsiteY1" fmla="*/ 0 h 72398"/>
              <a:gd name="connsiteX2" fmla="*/ 172748 w 172748"/>
              <a:gd name="connsiteY2" fmla="*/ 72398 h 72398"/>
              <a:gd name="connsiteX3" fmla="*/ 0 w 172748"/>
              <a:gd name="connsiteY3" fmla="*/ 55447 h 72398"/>
              <a:gd name="connsiteX4" fmla="*/ 44149 w 172748"/>
              <a:gd name="connsiteY4" fmla="*/ 0 h 72398"/>
              <a:gd name="connsiteX0" fmla="*/ 44149 w 172748"/>
              <a:gd name="connsiteY0" fmla="*/ 0 h 72398"/>
              <a:gd name="connsiteX1" fmla="*/ 65749 w 172748"/>
              <a:gd name="connsiteY1" fmla="*/ 0 h 72398"/>
              <a:gd name="connsiteX2" fmla="*/ 172748 w 172748"/>
              <a:gd name="connsiteY2" fmla="*/ 72398 h 72398"/>
              <a:gd name="connsiteX3" fmla="*/ 0 w 172748"/>
              <a:gd name="connsiteY3" fmla="*/ 55447 h 72398"/>
              <a:gd name="connsiteX4" fmla="*/ 44149 w 172748"/>
              <a:gd name="connsiteY4" fmla="*/ 0 h 72398"/>
              <a:gd name="connsiteX0" fmla="*/ 44149 w 172748"/>
              <a:gd name="connsiteY0" fmla="*/ 0 h 72398"/>
              <a:gd name="connsiteX1" fmla="*/ 65749 w 172748"/>
              <a:gd name="connsiteY1" fmla="*/ 0 h 72398"/>
              <a:gd name="connsiteX2" fmla="*/ 172748 w 172748"/>
              <a:gd name="connsiteY2" fmla="*/ 72398 h 72398"/>
              <a:gd name="connsiteX3" fmla="*/ 0 w 172748"/>
              <a:gd name="connsiteY3" fmla="*/ 55447 h 72398"/>
              <a:gd name="connsiteX4" fmla="*/ 44149 w 172748"/>
              <a:gd name="connsiteY4" fmla="*/ 0 h 72398"/>
              <a:gd name="connsiteX0" fmla="*/ 74 w 172748"/>
              <a:gd name="connsiteY0" fmla="*/ 0 h 118160"/>
              <a:gd name="connsiteX1" fmla="*/ 65749 w 172748"/>
              <a:gd name="connsiteY1" fmla="*/ 45762 h 118160"/>
              <a:gd name="connsiteX2" fmla="*/ 172748 w 172748"/>
              <a:gd name="connsiteY2" fmla="*/ 118160 h 118160"/>
              <a:gd name="connsiteX3" fmla="*/ 0 w 172748"/>
              <a:gd name="connsiteY3" fmla="*/ 101209 h 118160"/>
              <a:gd name="connsiteX4" fmla="*/ 74 w 172748"/>
              <a:gd name="connsiteY4" fmla="*/ 0 h 118160"/>
              <a:gd name="connsiteX0" fmla="*/ 74 w 172748"/>
              <a:gd name="connsiteY0" fmla="*/ 0 h 118160"/>
              <a:gd name="connsiteX1" fmla="*/ 171647 w 172748"/>
              <a:gd name="connsiteY1" fmla="*/ 366 h 118160"/>
              <a:gd name="connsiteX2" fmla="*/ 172748 w 172748"/>
              <a:gd name="connsiteY2" fmla="*/ 118160 h 118160"/>
              <a:gd name="connsiteX3" fmla="*/ 0 w 172748"/>
              <a:gd name="connsiteY3" fmla="*/ 101209 h 118160"/>
              <a:gd name="connsiteX4" fmla="*/ 74 w 172748"/>
              <a:gd name="connsiteY4" fmla="*/ 0 h 118160"/>
              <a:gd name="connsiteX0" fmla="*/ 74 w 172015"/>
              <a:gd name="connsiteY0" fmla="*/ 0 h 118087"/>
              <a:gd name="connsiteX1" fmla="*/ 171647 w 172015"/>
              <a:gd name="connsiteY1" fmla="*/ 366 h 118087"/>
              <a:gd name="connsiteX2" fmla="*/ 172015 w 172015"/>
              <a:gd name="connsiteY2" fmla="*/ 118087 h 118087"/>
              <a:gd name="connsiteX3" fmla="*/ 0 w 172015"/>
              <a:gd name="connsiteY3" fmla="*/ 101209 h 118087"/>
              <a:gd name="connsiteX4" fmla="*/ 74 w 172015"/>
              <a:gd name="connsiteY4" fmla="*/ 0 h 118087"/>
              <a:gd name="connsiteX0" fmla="*/ 74 w 172015"/>
              <a:gd name="connsiteY0" fmla="*/ 0 h 118087"/>
              <a:gd name="connsiteX1" fmla="*/ 171647 w 172015"/>
              <a:gd name="connsiteY1" fmla="*/ 366 h 118087"/>
              <a:gd name="connsiteX2" fmla="*/ 172015 w 172015"/>
              <a:gd name="connsiteY2" fmla="*/ 118087 h 118087"/>
              <a:gd name="connsiteX3" fmla="*/ 0 w 172015"/>
              <a:gd name="connsiteY3" fmla="*/ 101209 h 118087"/>
              <a:gd name="connsiteX4" fmla="*/ 74 w 172015"/>
              <a:gd name="connsiteY4" fmla="*/ 0 h 118087"/>
              <a:gd name="connsiteX0" fmla="*/ 74 w 172015"/>
              <a:gd name="connsiteY0" fmla="*/ 0 h 118087"/>
              <a:gd name="connsiteX1" fmla="*/ 171647 w 172015"/>
              <a:gd name="connsiteY1" fmla="*/ 366 h 118087"/>
              <a:gd name="connsiteX2" fmla="*/ 172015 w 172015"/>
              <a:gd name="connsiteY2" fmla="*/ 118087 h 118087"/>
              <a:gd name="connsiteX3" fmla="*/ 0 w 172015"/>
              <a:gd name="connsiteY3" fmla="*/ 101429 h 118087"/>
              <a:gd name="connsiteX4" fmla="*/ 74 w 172015"/>
              <a:gd name="connsiteY4" fmla="*/ 0 h 118087"/>
              <a:gd name="connsiteX0" fmla="*/ 74 w 172015"/>
              <a:gd name="connsiteY0" fmla="*/ 0 h 118087"/>
              <a:gd name="connsiteX1" fmla="*/ 171940 w 172015"/>
              <a:gd name="connsiteY1" fmla="*/ 219 h 118087"/>
              <a:gd name="connsiteX2" fmla="*/ 172015 w 172015"/>
              <a:gd name="connsiteY2" fmla="*/ 118087 h 118087"/>
              <a:gd name="connsiteX3" fmla="*/ 0 w 172015"/>
              <a:gd name="connsiteY3" fmla="*/ 101429 h 118087"/>
              <a:gd name="connsiteX4" fmla="*/ 74 w 172015"/>
              <a:gd name="connsiteY4" fmla="*/ 0 h 118087"/>
              <a:gd name="connsiteX0" fmla="*/ 4166 w 176107"/>
              <a:gd name="connsiteY0" fmla="*/ 0 h 118087"/>
              <a:gd name="connsiteX1" fmla="*/ 176032 w 176107"/>
              <a:gd name="connsiteY1" fmla="*/ 219 h 118087"/>
              <a:gd name="connsiteX2" fmla="*/ 176107 w 176107"/>
              <a:gd name="connsiteY2" fmla="*/ 118087 h 118087"/>
              <a:gd name="connsiteX3" fmla="*/ 0 w 176107"/>
              <a:gd name="connsiteY3" fmla="*/ 102859 h 118087"/>
              <a:gd name="connsiteX4" fmla="*/ 4166 w 176107"/>
              <a:gd name="connsiteY4" fmla="*/ 0 h 118087"/>
              <a:gd name="connsiteX0" fmla="*/ 4166 w 176107"/>
              <a:gd name="connsiteY0" fmla="*/ 0 h 118087"/>
              <a:gd name="connsiteX1" fmla="*/ 176032 w 176107"/>
              <a:gd name="connsiteY1" fmla="*/ 219 h 118087"/>
              <a:gd name="connsiteX2" fmla="*/ 176107 w 176107"/>
              <a:gd name="connsiteY2" fmla="*/ 118087 h 118087"/>
              <a:gd name="connsiteX3" fmla="*/ 0 w 176107"/>
              <a:gd name="connsiteY3" fmla="*/ 102859 h 118087"/>
              <a:gd name="connsiteX4" fmla="*/ 4166 w 176107"/>
              <a:gd name="connsiteY4" fmla="*/ 0 h 11808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6034"/>
              <a:gd name="connsiteY0" fmla="*/ 0 h 119597"/>
              <a:gd name="connsiteX1" fmla="*/ 176032 w 176034"/>
              <a:gd name="connsiteY1" fmla="*/ 219 h 119597"/>
              <a:gd name="connsiteX2" fmla="*/ 171857 w 176034"/>
              <a:gd name="connsiteY2" fmla="*/ 119597 h 119597"/>
              <a:gd name="connsiteX3" fmla="*/ 0 w 176034"/>
              <a:gd name="connsiteY3" fmla="*/ 102859 h 119597"/>
              <a:gd name="connsiteX4" fmla="*/ 4166 w 176034"/>
              <a:gd name="connsiteY4" fmla="*/ 0 h 119597"/>
              <a:gd name="connsiteX0" fmla="*/ 4166 w 171896"/>
              <a:gd name="connsiteY0" fmla="*/ 0 h 119597"/>
              <a:gd name="connsiteX1" fmla="*/ 171861 w 171896"/>
              <a:gd name="connsiteY1" fmla="*/ 1709 h 119597"/>
              <a:gd name="connsiteX2" fmla="*/ 171857 w 171896"/>
              <a:gd name="connsiteY2" fmla="*/ 119597 h 119597"/>
              <a:gd name="connsiteX3" fmla="*/ 0 w 171896"/>
              <a:gd name="connsiteY3" fmla="*/ 102859 h 119597"/>
              <a:gd name="connsiteX4" fmla="*/ 4166 w 171896"/>
              <a:gd name="connsiteY4" fmla="*/ 0 h 119597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7888"/>
              <a:gd name="connsiteX1" fmla="*/ 172046 w 172081"/>
              <a:gd name="connsiteY1" fmla="*/ 0 h 117888"/>
              <a:gd name="connsiteX2" fmla="*/ 172042 w 172081"/>
              <a:gd name="connsiteY2" fmla="*/ 117888 h 117888"/>
              <a:gd name="connsiteX3" fmla="*/ 185 w 172081"/>
              <a:gd name="connsiteY3" fmla="*/ 101150 h 117888"/>
              <a:gd name="connsiteX4" fmla="*/ 1 w 172081"/>
              <a:gd name="connsiteY4" fmla="*/ 19 h 117888"/>
              <a:gd name="connsiteX0" fmla="*/ 1 w 172081"/>
              <a:gd name="connsiteY0" fmla="*/ 19 h 118047"/>
              <a:gd name="connsiteX1" fmla="*/ 172046 w 172081"/>
              <a:gd name="connsiteY1" fmla="*/ 0 h 118047"/>
              <a:gd name="connsiteX2" fmla="*/ 172042 w 172081"/>
              <a:gd name="connsiteY2" fmla="*/ 118047 h 118047"/>
              <a:gd name="connsiteX3" fmla="*/ 185 w 172081"/>
              <a:gd name="connsiteY3" fmla="*/ 101150 h 118047"/>
              <a:gd name="connsiteX4" fmla="*/ 1 w 172081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68"/>
              <a:gd name="connsiteY0" fmla="*/ 19 h 118047"/>
              <a:gd name="connsiteX1" fmla="*/ 172046 w 172068"/>
              <a:gd name="connsiteY1" fmla="*/ 0 h 118047"/>
              <a:gd name="connsiteX2" fmla="*/ 171863 w 172068"/>
              <a:gd name="connsiteY2" fmla="*/ 118047 h 118047"/>
              <a:gd name="connsiteX3" fmla="*/ 185 w 172068"/>
              <a:gd name="connsiteY3" fmla="*/ 101150 h 118047"/>
              <a:gd name="connsiteX4" fmla="*/ 1 w 172068"/>
              <a:gd name="connsiteY4" fmla="*/ 19 h 118047"/>
              <a:gd name="connsiteX0" fmla="*/ 1 w 172011"/>
              <a:gd name="connsiteY0" fmla="*/ 0 h 118028"/>
              <a:gd name="connsiteX1" fmla="*/ 171986 w 172011"/>
              <a:gd name="connsiteY1" fmla="*/ 100 h 118028"/>
              <a:gd name="connsiteX2" fmla="*/ 171863 w 172011"/>
              <a:gd name="connsiteY2" fmla="*/ 118028 h 118028"/>
              <a:gd name="connsiteX3" fmla="*/ 185 w 172011"/>
              <a:gd name="connsiteY3" fmla="*/ 101131 h 118028"/>
              <a:gd name="connsiteX4" fmla="*/ 1 w 172011"/>
              <a:gd name="connsiteY4" fmla="*/ 0 h 118028"/>
              <a:gd name="connsiteX0" fmla="*/ 1 w 171902"/>
              <a:gd name="connsiteY0" fmla="*/ 0 h 118028"/>
              <a:gd name="connsiteX1" fmla="*/ 171867 w 171902"/>
              <a:gd name="connsiteY1" fmla="*/ 100 h 118028"/>
              <a:gd name="connsiteX2" fmla="*/ 171863 w 171902"/>
              <a:gd name="connsiteY2" fmla="*/ 118028 h 118028"/>
              <a:gd name="connsiteX3" fmla="*/ 185 w 171902"/>
              <a:gd name="connsiteY3" fmla="*/ 101131 h 118028"/>
              <a:gd name="connsiteX4" fmla="*/ 1 w 171902"/>
              <a:gd name="connsiteY4" fmla="*/ 0 h 118028"/>
              <a:gd name="connsiteX0" fmla="*/ 3 w 171815"/>
              <a:gd name="connsiteY0" fmla="*/ 0 h 117998"/>
              <a:gd name="connsiteX1" fmla="*/ 171780 w 171815"/>
              <a:gd name="connsiteY1" fmla="*/ 70 h 117998"/>
              <a:gd name="connsiteX2" fmla="*/ 171776 w 171815"/>
              <a:gd name="connsiteY2" fmla="*/ 117998 h 117998"/>
              <a:gd name="connsiteX3" fmla="*/ 98 w 171815"/>
              <a:gd name="connsiteY3" fmla="*/ 101101 h 117998"/>
              <a:gd name="connsiteX4" fmla="*/ 3 w 171815"/>
              <a:gd name="connsiteY4" fmla="*/ 0 h 117998"/>
              <a:gd name="connsiteX0" fmla="*/ 4 w 171786"/>
              <a:gd name="connsiteY0" fmla="*/ 0 h 117938"/>
              <a:gd name="connsiteX1" fmla="*/ 171751 w 171786"/>
              <a:gd name="connsiteY1" fmla="*/ 10 h 117938"/>
              <a:gd name="connsiteX2" fmla="*/ 171747 w 171786"/>
              <a:gd name="connsiteY2" fmla="*/ 117938 h 117938"/>
              <a:gd name="connsiteX3" fmla="*/ 69 w 171786"/>
              <a:gd name="connsiteY3" fmla="*/ 101041 h 117938"/>
              <a:gd name="connsiteX4" fmla="*/ 4 w 171786"/>
              <a:gd name="connsiteY4" fmla="*/ 0 h 117938"/>
              <a:gd name="connsiteX0" fmla="*/ 24 w 171717"/>
              <a:gd name="connsiteY0" fmla="*/ 0 h 117938"/>
              <a:gd name="connsiteX1" fmla="*/ 171682 w 171717"/>
              <a:gd name="connsiteY1" fmla="*/ 10 h 117938"/>
              <a:gd name="connsiteX2" fmla="*/ 171678 w 171717"/>
              <a:gd name="connsiteY2" fmla="*/ 117938 h 117938"/>
              <a:gd name="connsiteX3" fmla="*/ 0 w 171717"/>
              <a:gd name="connsiteY3" fmla="*/ 101041 h 117938"/>
              <a:gd name="connsiteX4" fmla="*/ 24 w 171717"/>
              <a:gd name="connsiteY4" fmla="*/ 0 h 117938"/>
              <a:gd name="connsiteX0" fmla="*/ 24 w 171717"/>
              <a:gd name="connsiteY0" fmla="*/ 79 h 117928"/>
              <a:gd name="connsiteX1" fmla="*/ 171682 w 171717"/>
              <a:gd name="connsiteY1" fmla="*/ 0 h 117928"/>
              <a:gd name="connsiteX2" fmla="*/ 171678 w 171717"/>
              <a:gd name="connsiteY2" fmla="*/ 117928 h 117928"/>
              <a:gd name="connsiteX3" fmla="*/ 0 w 171717"/>
              <a:gd name="connsiteY3" fmla="*/ 101031 h 117928"/>
              <a:gd name="connsiteX4" fmla="*/ 24 w 171717"/>
              <a:gd name="connsiteY4" fmla="*/ 79 h 117928"/>
              <a:gd name="connsiteX0" fmla="*/ 6 w 171729"/>
              <a:gd name="connsiteY0" fmla="*/ 0 h 117938"/>
              <a:gd name="connsiteX1" fmla="*/ 171694 w 171729"/>
              <a:gd name="connsiteY1" fmla="*/ 10 h 117938"/>
              <a:gd name="connsiteX2" fmla="*/ 171690 w 171729"/>
              <a:gd name="connsiteY2" fmla="*/ 117938 h 117938"/>
              <a:gd name="connsiteX3" fmla="*/ 12 w 171729"/>
              <a:gd name="connsiteY3" fmla="*/ 101041 h 117938"/>
              <a:gd name="connsiteX4" fmla="*/ 6 w 171729"/>
              <a:gd name="connsiteY4" fmla="*/ 0 h 117938"/>
              <a:gd name="connsiteX0" fmla="*/ 6 w 171725"/>
              <a:gd name="connsiteY0" fmla="*/ 0 h 117849"/>
              <a:gd name="connsiteX1" fmla="*/ 171694 w 171725"/>
              <a:gd name="connsiteY1" fmla="*/ 10 h 117849"/>
              <a:gd name="connsiteX2" fmla="*/ 171660 w 171725"/>
              <a:gd name="connsiteY2" fmla="*/ 117849 h 117849"/>
              <a:gd name="connsiteX3" fmla="*/ 12 w 171725"/>
              <a:gd name="connsiteY3" fmla="*/ 101041 h 117849"/>
              <a:gd name="connsiteX4" fmla="*/ 6 w 171725"/>
              <a:gd name="connsiteY4" fmla="*/ 0 h 117849"/>
              <a:gd name="connsiteX0" fmla="*/ 6 w 171725"/>
              <a:gd name="connsiteY0" fmla="*/ 0 h 117849"/>
              <a:gd name="connsiteX1" fmla="*/ 171694 w 171725"/>
              <a:gd name="connsiteY1" fmla="*/ 10 h 117849"/>
              <a:gd name="connsiteX2" fmla="*/ 171660 w 171725"/>
              <a:gd name="connsiteY2" fmla="*/ 117849 h 117849"/>
              <a:gd name="connsiteX3" fmla="*/ 12 w 171725"/>
              <a:gd name="connsiteY3" fmla="*/ 101041 h 117849"/>
              <a:gd name="connsiteX4" fmla="*/ 6 w 171725"/>
              <a:gd name="connsiteY4" fmla="*/ 0 h 117849"/>
              <a:gd name="connsiteX0" fmla="*/ 6 w 171725"/>
              <a:gd name="connsiteY0" fmla="*/ 0 h 117849"/>
              <a:gd name="connsiteX1" fmla="*/ 171694 w 171725"/>
              <a:gd name="connsiteY1" fmla="*/ 10 h 117849"/>
              <a:gd name="connsiteX2" fmla="*/ 171660 w 171725"/>
              <a:gd name="connsiteY2" fmla="*/ 117849 h 117849"/>
              <a:gd name="connsiteX3" fmla="*/ 12 w 171725"/>
              <a:gd name="connsiteY3" fmla="*/ 101041 h 117849"/>
              <a:gd name="connsiteX4" fmla="*/ 6 w 171725"/>
              <a:gd name="connsiteY4" fmla="*/ 0 h 117849"/>
              <a:gd name="connsiteX0" fmla="*/ 6 w 171725"/>
              <a:gd name="connsiteY0" fmla="*/ 0 h 117879"/>
              <a:gd name="connsiteX1" fmla="*/ 171694 w 171725"/>
              <a:gd name="connsiteY1" fmla="*/ 10 h 117879"/>
              <a:gd name="connsiteX2" fmla="*/ 171660 w 171725"/>
              <a:gd name="connsiteY2" fmla="*/ 117879 h 117879"/>
              <a:gd name="connsiteX3" fmla="*/ 12 w 171725"/>
              <a:gd name="connsiteY3" fmla="*/ 101041 h 117879"/>
              <a:gd name="connsiteX4" fmla="*/ 6 w 171725"/>
              <a:gd name="connsiteY4" fmla="*/ 0 h 117879"/>
              <a:gd name="connsiteX0" fmla="*/ 6 w 171721"/>
              <a:gd name="connsiteY0" fmla="*/ 0 h 117849"/>
              <a:gd name="connsiteX1" fmla="*/ 171694 w 171721"/>
              <a:gd name="connsiteY1" fmla="*/ 10 h 117849"/>
              <a:gd name="connsiteX2" fmla="*/ 171600 w 171721"/>
              <a:gd name="connsiteY2" fmla="*/ 117849 h 117849"/>
              <a:gd name="connsiteX3" fmla="*/ 12 w 171721"/>
              <a:gd name="connsiteY3" fmla="*/ 101041 h 117849"/>
              <a:gd name="connsiteX4" fmla="*/ 6 w 171721"/>
              <a:gd name="connsiteY4" fmla="*/ 0 h 117849"/>
              <a:gd name="connsiteX0" fmla="*/ 6 w 171639"/>
              <a:gd name="connsiteY0" fmla="*/ 0 h 117849"/>
              <a:gd name="connsiteX1" fmla="*/ 171605 w 171639"/>
              <a:gd name="connsiteY1" fmla="*/ 10 h 117849"/>
              <a:gd name="connsiteX2" fmla="*/ 171600 w 171639"/>
              <a:gd name="connsiteY2" fmla="*/ 117849 h 117849"/>
              <a:gd name="connsiteX3" fmla="*/ 12 w 171639"/>
              <a:gd name="connsiteY3" fmla="*/ 101041 h 117849"/>
              <a:gd name="connsiteX4" fmla="*/ 6 w 171639"/>
              <a:gd name="connsiteY4" fmla="*/ 0 h 117849"/>
              <a:gd name="connsiteX0" fmla="*/ 6 w 171639"/>
              <a:gd name="connsiteY0" fmla="*/ 63 h 117912"/>
              <a:gd name="connsiteX1" fmla="*/ 171605 w 171639"/>
              <a:gd name="connsiteY1" fmla="*/ 0 h 117912"/>
              <a:gd name="connsiteX2" fmla="*/ 171600 w 171639"/>
              <a:gd name="connsiteY2" fmla="*/ 117912 h 117912"/>
              <a:gd name="connsiteX3" fmla="*/ 12 w 171639"/>
              <a:gd name="connsiteY3" fmla="*/ 101104 h 117912"/>
              <a:gd name="connsiteX4" fmla="*/ 6 w 171639"/>
              <a:gd name="connsiteY4" fmla="*/ 63 h 117912"/>
              <a:gd name="connsiteX0" fmla="*/ 6 w 171749"/>
              <a:gd name="connsiteY0" fmla="*/ 63 h 117912"/>
              <a:gd name="connsiteX1" fmla="*/ 171724 w 171749"/>
              <a:gd name="connsiteY1" fmla="*/ 0 h 117912"/>
              <a:gd name="connsiteX2" fmla="*/ 171600 w 171749"/>
              <a:gd name="connsiteY2" fmla="*/ 117912 h 117912"/>
              <a:gd name="connsiteX3" fmla="*/ 12 w 171749"/>
              <a:gd name="connsiteY3" fmla="*/ 101104 h 117912"/>
              <a:gd name="connsiteX4" fmla="*/ 6 w 171749"/>
              <a:gd name="connsiteY4" fmla="*/ 63 h 117912"/>
              <a:gd name="connsiteX0" fmla="*/ 3 w 171806"/>
              <a:gd name="connsiteY0" fmla="*/ 33 h 117912"/>
              <a:gd name="connsiteX1" fmla="*/ 171781 w 171806"/>
              <a:gd name="connsiteY1" fmla="*/ 0 h 117912"/>
              <a:gd name="connsiteX2" fmla="*/ 171657 w 171806"/>
              <a:gd name="connsiteY2" fmla="*/ 117912 h 117912"/>
              <a:gd name="connsiteX3" fmla="*/ 69 w 171806"/>
              <a:gd name="connsiteY3" fmla="*/ 101104 h 117912"/>
              <a:gd name="connsiteX4" fmla="*/ 3 w 17180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134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134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134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223 h 117912"/>
              <a:gd name="connsiteX4" fmla="*/ 23 w 171826"/>
              <a:gd name="connsiteY4" fmla="*/ 33 h 117912"/>
              <a:gd name="connsiteX0" fmla="*/ 23 w 171826"/>
              <a:gd name="connsiteY0" fmla="*/ 33 h 117912"/>
              <a:gd name="connsiteX1" fmla="*/ 171801 w 171826"/>
              <a:gd name="connsiteY1" fmla="*/ 0 h 117912"/>
              <a:gd name="connsiteX2" fmla="*/ 171677 w 171826"/>
              <a:gd name="connsiteY2" fmla="*/ 117912 h 117912"/>
              <a:gd name="connsiteX3" fmla="*/ 0 w 171826"/>
              <a:gd name="connsiteY3" fmla="*/ 101223 h 117912"/>
              <a:gd name="connsiteX4" fmla="*/ 23 w 171826"/>
              <a:gd name="connsiteY4" fmla="*/ 33 h 117912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223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223 h 118001"/>
              <a:gd name="connsiteX4" fmla="*/ 23 w 171835"/>
              <a:gd name="connsiteY4" fmla="*/ 33 h 118001"/>
              <a:gd name="connsiteX0" fmla="*/ 63 w 171875"/>
              <a:gd name="connsiteY0" fmla="*/ 33 h 118001"/>
              <a:gd name="connsiteX1" fmla="*/ 171841 w 171875"/>
              <a:gd name="connsiteY1" fmla="*/ 0 h 118001"/>
              <a:gd name="connsiteX2" fmla="*/ 171836 w 171875"/>
              <a:gd name="connsiteY2" fmla="*/ 118001 h 118001"/>
              <a:gd name="connsiteX3" fmla="*/ 0 w 171875"/>
              <a:gd name="connsiteY3" fmla="*/ 101382 h 118001"/>
              <a:gd name="connsiteX4" fmla="*/ 63 w 17187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  <a:gd name="connsiteX0" fmla="*/ 23 w 171835"/>
              <a:gd name="connsiteY0" fmla="*/ 33 h 118001"/>
              <a:gd name="connsiteX1" fmla="*/ 171801 w 171835"/>
              <a:gd name="connsiteY1" fmla="*/ 0 h 118001"/>
              <a:gd name="connsiteX2" fmla="*/ 171796 w 171835"/>
              <a:gd name="connsiteY2" fmla="*/ 118001 h 118001"/>
              <a:gd name="connsiteX3" fmla="*/ 0 w 171835"/>
              <a:gd name="connsiteY3" fmla="*/ 101382 h 118001"/>
              <a:gd name="connsiteX4" fmla="*/ 23 w 171835"/>
              <a:gd name="connsiteY4" fmla="*/ 33 h 11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835" h="118001">
                <a:moveTo>
                  <a:pt x="23" y="33"/>
                </a:moveTo>
                <a:lnTo>
                  <a:pt x="171801" y="0"/>
                </a:lnTo>
                <a:cubicBezTo>
                  <a:pt x="171924" y="39240"/>
                  <a:pt x="171673" y="78761"/>
                  <a:pt x="171796" y="118001"/>
                </a:cubicBezTo>
                <a:cubicBezTo>
                  <a:pt x="160413" y="113920"/>
                  <a:pt x="32823" y="82080"/>
                  <a:pt x="0" y="101382"/>
                </a:cubicBezTo>
                <a:cubicBezTo>
                  <a:pt x="25" y="67646"/>
                  <a:pt x="-2" y="33769"/>
                  <a:pt x="23" y="33"/>
                </a:cubicBezTo>
                <a:close/>
              </a:path>
            </a:pathLst>
          </a:custGeom>
        </p:spPr>
        <p:txBody>
          <a:bodyPr anchor="ctr"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</a:lstStyle>
          <a:p>
            <a:r>
              <a:rPr lang="de-AT" dirty="0"/>
              <a:t>Bild mit Klick auf Icon einfügen 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44533" y="5609103"/>
            <a:ext cx="5944107" cy="60801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de-AT" sz="2200" dirty="0"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>
              <a:lnSpc>
                <a:spcPts val="3000"/>
              </a:lnSpc>
              <a:spcBef>
                <a:spcPct val="20000"/>
              </a:spcBef>
              <a:buClr>
                <a:srgbClr val="D49D10"/>
              </a:buClr>
              <a:buFontTx/>
            </a:pPr>
            <a:r>
              <a:rPr lang="de-DE" dirty="0"/>
              <a:t>Abschnittstitel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9551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1D088C41-9886-4B09-9DD0-F8B8B0AF9B1C}" type="datetime1">
              <a:rPr lang="de-DE" smtClean="0"/>
              <a:t>10.07.2017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 smtClean="0"/>
              <a:t>4.7.2017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170676F9-B23B-41E4-B907-CA632CEC6DC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337" y="383176"/>
            <a:ext cx="1375143" cy="815056"/>
          </a:xfrm>
          <a:prstGeom prst="rect">
            <a:avLst/>
          </a:prstGeom>
        </p:spPr>
      </p:pic>
      <p:sp>
        <p:nvSpPr>
          <p:cNvPr id="7" name="Rechteck 6" descr="Senkrechter goldener Balken" title="Zierelement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platzhalter 18" descr="Aufzählungszeichen" title="Aufzählungszeichen"/>
          <p:cNvSpPr>
            <a:spLocks noGrp="1"/>
          </p:cNvSpPr>
          <p:nvPr>
            <p:ph type="body" sz="quarter" idx="17"/>
          </p:nvPr>
        </p:nvSpPr>
        <p:spPr>
          <a:xfrm>
            <a:off x="457200" y="1476274"/>
            <a:ext cx="8229600" cy="4724526"/>
          </a:xfrm>
        </p:spPr>
        <p:txBody>
          <a:bodyPr/>
          <a:lstStyle>
            <a:lvl5pPr>
              <a:defRPr/>
            </a:lvl5pPr>
            <a:lvl7pPr>
              <a:defRPr/>
            </a:lvl7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46645"/>
            <a:ext cx="6923088" cy="471501"/>
          </a:xfr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3200" dirty="0"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EINZEILIGE TALKING HEADLINE</a:t>
            </a:r>
            <a:endParaRPr lang="de-DE" dirty="0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891246"/>
            <a:ext cx="6923088" cy="350413"/>
          </a:xfrm>
        </p:spPr>
        <p:txBody>
          <a:bodyPr tIns="36000"/>
          <a:lstStyle>
            <a:lvl1pPr marL="0" indent="0">
              <a:lnSpc>
                <a:spcPts val="2500"/>
              </a:lnSpc>
              <a:buNone/>
              <a:defRPr b="1">
                <a:solidFill>
                  <a:srgbClr val="CCA400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Bitte einzeilige Unter-Überschrift verwenden</a:t>
            </a:r>
          </a:p>
        </p:txBody>
      </p:sp>
    </p:spTree>
    <p:extLst>
      <p:ext uri="{BB962C8B-B14F-4D97-AF65-F5344CB8AC3E}">
        <p14:creationId xmlns:p14="http://schemas.microsoft.com/office/powerpoint/2010/main" val="972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folie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9766-E4A7-4565-AB9D-0FBA85616B63}" type="datetime1">
              <a:rPr lang="de-DE" smtClean="0"/>
              <a:t>10.07.2017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4.7.2017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 descr="Senkrechter goldener Balken" title="Zierelement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46645"/>
            <a:ext cx="6923088" cy="471501"/>
          </a:xfr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3200" dirty="0"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EINZEILIGE TALKING HEADLINE</a:t>
            </a:r>
            <a:endParaRPr lang="de-DE" dirty="0"/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891246"/>
            <a:ext cx="6923088" cy="350413"/>
          </a:xfrm>
        </p:spPr>
        <p:txBody>
          <a:bodyPr tIns="36000"/>
          <a:lstStyle>
            <a:lvl1pPr marL="0" indent="0">
              <a:lnSpc>
                <a:spcPts val="2500"/>
              </a:lnSpc>
              <a:buNone/>
              <a:defRPr b="1">
                <a:solidFill>
                  <a:srgbClr val="CCA400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Bitte einzeilige Unter-Überschrift verwenden</a:t>
            </a:r>
          </a:p>
        </p:txBody>
      </p:sp>
      <p:pic>
        <p:nvPicPr>
          <p:cNvPr id="13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337" y="383176"/>
            <a:ext cx="1375143" cy="8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58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-Folie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E553-41A8-45F8-B3F5-52AFD1B3E216}" type="datetime1">
              <a:rPr lang="de-DE" smtClean="0"/>
              <a:t>10.07.2017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4.7.2017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 descr="Senkrechter goldener Balken" title="Zierelement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337" y="383176"/>
            <a:ext cx="1375143" cy="8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4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E63C-126D-49CA-8EF6-D2D5750A7DD0}" type="datetime1">
              <a:rPr lang="de-DE" smtClean="0"/>
              <a:t>10.07.2017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4.7.2017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86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D3E15-D88C-4445-AE15-AC2A4F0FCCBB}" type="datetime1">
              <a:rPr lang="de-DE" smtClean="0"/>
              <a:t>10.07.2017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4.7.2017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 descr="Senkrechter goldener Balken" title="Zierelement"/>
          <p:cNvSpPr/>
          <p:nvPr/>
        </p:nvSpPr>
        <p:spPr>
          <a:xfrm rot="16200000">
            <a:off x="-3357337" y="3357337"/>
            <a:ext cx="6858001" cy="143326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46645"/>
            <a:ext cx="6923088" cy="471501"/>
          </a:xfr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3200" dirty="0">
                <a:latin typeface="+mj-lt"/>
                <a:ea typeface="Segoe UI Light" charset="0"/>
                <a:cs typeface="Segoe UI Light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EINZEILIGE TALKING HEADLINE</a:t>
            </a:r>
            <a:endParaRPr lang="de-DE" dirty="0"/>
          </a:p>
        </p:txBody>
      </p:sp>
      <p:sp>
        <p:nvSpPr>
          <p:cNvPr id="22" name="Textplatzhalter 20"/>
          <p:cNvSpPr>
            <a:spLocks noGrp="1"/>
          </p:cNvSpPr>
          <p:nvPr>
            <p:ph type="body" sz="quarter" idx="18"/>
          </p:nvPr>
        </p:nvSpPr>
        <p:spPr>
          <a:xfrm>
            <a:off x="457200" y="1476273"/>
            <a:ext cx="4042792" cy="47245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25" name="Textplatzhalter 23"/>
          <p:cNvSpPr>
            <a:spLocks noGrp="1"/>
          </p:cNvSpPr>
          <p:nvPr>
            <p:ph type="body" sz="quarter" idx="19"/>
          </p:nvPr>
        </p:nvSpPr>
        <p:spPr>
          <a:xfrm>
            <a:off x="4644008" y="1476274"/>
            <a:ext cx="4042792" cy="4724526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891246"/>
            <a:ext cx="6923088" cy="350413"/>
          </a:xfrm>
        </p:spPr>
        <p:txBody>
          <a:bodyPr tIns="36000"/>
          <a:lstStyle>
            <a:lvl1pPr marL="0" indent="0">
              <a:lnSpc>
                <a:spcPts val="2500"/>
              </a:lnSpc>
              <a:buNone/>
              <a:defRPr b="1">
                <a:solidFill>
                  <a:srgbClr val="CCA400"/>
                </a:solidFill>
              </a:defRPr>
            </a:lvl1pPr>
          </a:lstStyle>
          <a:p>
            <a:pPr lvl="0"/>
            <a:r>
              <a:rPr lang="de-DE" dirty="0"/>
              <a:t>Bitte einzeilige Unter-Überschrift verwenden</a:t>
            </a:r>
          </a:p>
        </p:txBody>
      </p:sp>
      <p:pic>
        <p:nvPicPr>
          <p:cNvPr id="13" name="Bild 5" descr="Schriftzug AGES mit stilisierter Frau, die über goldenem Bogen schwebt&#10;" title="AGES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337" y="383176"/>
            <a:ext cx="1375143" cy="8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2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380E905-D0F3-46F0-A75C-9AF2A0B435A1}" type="datetime1">
              <a:rPr lang="de-DE" smtClean="0"/>
              <a:t>10.07.2017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smtClean="0"/>
              <a:t>4.7.2017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70676F9-B23B-41E4-B907-CA632CEC6DC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 descr="Aufzählungszeichen" title="Aufzählungszeichen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 bitte nicht verwenden</a:t>
            </a:r>
          </a:p>
          <a:p>
            <a:pPr lvl="6"/>
            <a:r>
              <a:rPr lang="de-DE" dirty="0"/>
              <a:t>Siebente Ebene bitte nicht verwenden</a:t>
            </a:r>
          </a:p>
          <a:p>
            <a:pPr lvl="5"/>
            <a:endParaRPr lang="de-DE" dirty="0"/>
          </a:p>
          <a:p>
            <a:pPr lvl="6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056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4" r:id="rId2"/>
    <p:sldLayoutId id="2147483684" r:id="rId3"/>
    <p:sldLayoutId id="2147483691" r:id="rId4"/>
    <p:sldLayoutId id="2147483670" r:id="rId5"/>
    <p:sldLayoutId id="2147483669" r:id="rId6"/>
    <p:sldLayoutId id="2147483668" r:id="rId7"/>
    <p:sldLayoutId id="2147483672" r:id="rId8"/>
    <p:sldLayoutId id="2147483671" r:id="rId9"/>
    <p:sldLayoutId id="2147483692" r:id="rId10"/>
    <p:sldLayoutId id="214748369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Segoe UI Light" panose="020B0502040204020203" pitchFamily="34" charset="0"/>
        </a:defRPr>
      </a:lvl1pPr>
    </p:titleStyle>
    <p:bodyStyle>
      <a:lvl1pPr marL="358775" indent="-358775" algn="l" defTabSz="914400" rtl="0" eaLnBrk="1" latinLnBrk="0" hangingPunct="1">
        <a:lnSpc>
          <a:spcPts val="3000"/>
        </a:lnSpc>
        <a:spcBef>
          <a:spcPct val="20000"/>
        </a:spcBef>
        <a:buClr>
          <a:srgbClr val="D49D10"/>
        </a:buClr>
        <a:buFontTx/>
        <a:buBlip>
          <a:blip r:embed="rId13"/>
        </a:buBlip>
        <a:defRPr sz="2200" kern="1200">
          <a:solidFill>
            <a:schemeClr val="tx1"/>
          </a:solidFill>
          <a:latin typeface="+mj-lt"/>
          <a:ea typeface="+mn-ea"/>
          <a:cs typeface="Segoe UI Light" panose="020B0502040204020203" pitchFamily="34" charset="0"/>
        </a:defRPr>
      </a:lvl1pPr>
      <a:lvl2pPr marL="625475" indent="-265113" algn="l" defTabSz="914400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Segoe UI Light" panose="020B0502040204020203" pitchFamily="34" charset="0"/>
        </a:defRPr>
      </a:lvl2pPr>
      <a:lvl3pPr marL="625475" indent="-265113" algn="l" defTabSz="914400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+mj-lt"/>
        <a:buAutoNum type="arabicPeriod"/>
        <a:defRPr sz="2000" kern="1200">
          <a:solidFill>
            <a:schemeClr val="tx1"/>
          </a:solidFill>
          <a:latin typeface="+mj-lt"/>
          <a:ea typeface="+mn-ea"/>
          <a:cs typeface="Segoe UI Light" panose="020B0502040204020203" pitchFamily="34" charset="0"/>
        </a:defRPr>
      </a:lvl3pPr>
      <a:lvl4pPr marL="985838" indent="-360363" algn="l" defTabSz="914400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+mj-lt"/>
        <a:buAutoNum type="alphaLcParenR"/>
        <a:defRPr sz="2000" kern="1200">
          <a:solidFill>
            <a:schemeClr val="tx1"/>
          </a:solidFill>
          <a:latin typeface="+mj-lt"/>
          <a:ea typeface="+mn-ea"/>
          <a:cs typeface="Segoe UI Light" panose="020B0502040204020203" pitchFamily="34" charset="0"/>
        </a:defRPr>
      </a:lvl4pPr>
      <a:lvl5pPr marL="896938" indent="-271463" algn="l" defTabSz="914400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Wingdings" panose="05000000000000000000" pitchFamily="2" charset="2"/>
        <a:buChar char=""/>
        <a:defRPr sz="2000" kern="1200">
          <a:solidFill>
            <a:schemeClr val="tx1"/>
          </a:solidFill>
          <a:latin typeface="+mj-lt"/>
          <a:ea typeface="+mn-ea"/>
          <a:cs typeface="Segoe UI Light" panose="020B0502040204020203" pitchFamily="34" charset="0"/>
        </a:defRPr>
      </a:lvl5pPr>
      <a:lvl6pPr marL="896938" indent="-269875" algn="l" defTabSz="914400" rtl="0" eaLnBrk="1" latinLnBrk="0" hangingPunct="1">
        <a:lnSpc>
          <a:spcPts val="2500"/>
        </a:lnSpc>
        <a:spcBef>
          <a:spcPct val="20000"/>
        </a:spcBef>
        <a:buClr>
          <a:schemeClr val="bg1"/>
        </a:buClr>
        <a:buFont typeface="Wingdings" panose="05000000000000000000" pitchFamily="2" charset="2"/>
        <a:buChar char=""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6pPr>
      <a:lvl7pPr marL="896938" indent="0" algn="l" defTabSz="914400" rtl="0" eaLnBrk="1" latinLnBrk="0" hangingPunct="1">
        <a:lnSpc>
          <a:spcPts val="2500"/>
        </a:lnSpc>
        <a:spcBef>
          <a:spcPct val="20000"/>
        </a:spcBef>
        <a:buClr>
          <a:schemeClr val="bg1"/>
        </a:buClr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3200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2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72638" y="6477000"/>
            <a:ext cx="498391" cy="179388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70000"/>
              </a:spcBef>
              <a:spcAft>
                <a:spcPct val="10000"/>
              </a:spcAft>
              <a:buClr>
                <a:schemeClr val="accent1"/>
              </a:buClr>
              <a:buSzPct val="50000"/>
              <a:buFont typeface="Monotype Sorts" pitchFamily="1" charset="2"/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6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60000"/>
              </a:spcBef>
              <a:buClr>
                <a:schemeClr val="accent1"/>
              </a:buClr>
              <a:buChar char="–"/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lnSpc>
                <a:spcPts val="2400"/>
              </a:lnSpc>
              <a:spcBef>
                <a:spcPct val="60000"/>
              </a:spcBef>
              <a:buClr>
                <a:schemeClr val="accent1"/>
              </a:buClr>
              <a:buChar char="–"/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475898FD-393E-4E4C-9E5F-7E3D1CC19F87}" type="slidenum">
              <a:rPr lang="de-DE" altLang="de-DE" sz="1400" smtClean="0"/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</a:t>
            </a:fld>
            <a:r>
              <a:rPr lang="de-DE" altLang="de-DE" sz="1400" smtClean="0"/>
              <a:t> 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84" y="1373799"/>
            <a:ext cx="6114434" cy="494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feld 2"/>
          <p:cNvSpPr txBox="1">
            <a:spLocks noChangeArrowheads="1"/>
          </p:cNvSpPr>
          <p:nvPr/>
        </p:nvSpPr>
        <p:spPr bwMode="auto">
          <a:xfrm>
            <a:off x="251521" y="188640"/>
            <a:ext cx="86409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70000"/>
              </a:spcBef>
              <a:spcAft>
                <a:spcPct val="10000"/>
              </a:spcAft>
              <a:buClr>
                <a:schemeClr val="accent1"/>
              </a:buClr>
              <a:buSzPct val="50000"/>
              <a:buFont typeface="Monotype Sorts" pitchFamily="1" charset="2"/>
              <a:defRPr sz="2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lnSpc>
                <a:spcPts val="2400"/>
              </a:lnSpc>
              <a:spcBef>
                <a:spcPct val="6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lnSpc>
                <a:spcPts val="2400"/>
              </a:lnSpc>
              <a:spcBef>
                <a:spcPct val="60000"/>
              </a:spcBef>
              <a:buClr>
                <a:schemeClr val="accent1"/>
              </a:buClr>
              <a:buChar char="–"/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lnSpc>
                <a:spcPts val="2400"/>
              </a:lnSpc>
              <a:spcBef>
                <a:spcPct val="60000"/>
              </a:spcBef>
              <a:buClr>
                <a:schemeClr val="accent1"/>
              </a:buClr>
              <a:buChar char="–"/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 b="0" dirty="0" smtClean="0">
                <a:latin typeface="+mj-lt"/>
              </a:rPr>
              <a:t>Ist beim Eintrag von ASP wirklich immer gleich der gesamte Bestand betroffen?</a:t>
            </a:r>
            <a:endParaRPr lang="de-DE" altLang="de-DE" b="0" dirty="0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640653" y="1970357"/>
            <a:ext cx="132921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9900" b="1" dirty="0" smtClean="0"/>
              <a:t>?</a:t>
            </a:r>
            <a:endParaRPr lang="de-DE" sz="19900" b="1" dirty="0"/>
          </a:p>
        </p:txBody>
      </p:sp>
    </p:spTree>
    <p:extLst>
      <p:ext uri="{BB962C8B-B14F-4D97-AF65-F5344CB8AC3E}">
        <p14:creationId xmlns:p14="http://schemas.microsoft.com/office/powerpoint/2010/main" val="626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11</a:t>
            </a:fld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661988"/>
            <a:ext cx="75438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800100" y="661988"/>
            <a:ext cx="7543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Probst, C. et al. (2017): </a:t>
            </a:r>
            <a:endParaRPr lang="de-DE" dirty="0" smtClean="0">
              <a:solidFill>
                <a:schemeClr val="accent1"/>
              </a:solidFill>
            </a:endParaRPr>
          </a:p>
          <a:p>
            <a:r>
              <a:rPr lang="de-DE" dirty="0" err="1" smtClean="0">
                <a:solidFill>
                  <a:schemeClr val="accent1"/>
                </a:solidFill>
              </a:rPr>
              <a:t>Behaviour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of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free</a:t>
            </a:r>
            <a:r>
              <a:rPr lang="de-DE" dirty="0">
                <a:solidFill>
                  <a:schemeClr val="accent1"/>
                </a:solidFill>
              </a:rPr>
              <a:t> ranging wild </a:t>
            </a:r>
            <a:r>
              <a:rPr lang="de-DE" dirty="0" err="1">
                <a:solidFill>
                  <a:schemeClr val="accent1"/>
                </a:solidFill>
              </a:rPr>
              <a:t>boar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towards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their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dead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fellows</a:t>
            </a:r>
            <a:r>
              <a:rPr lang="de-DE" dirty="0">
                <a:solidFill>
                  <a:schemeClr val="accent1"/>
                </a:solidFill>
              </a:rPr>
              <a:t>: potential </a:t>
            </a:r>
            <a:r>
              <a:rPr lang="de-DE" dirty="0" err="1">
                <a:solidFill>
                  <a:schemeClr val="accent1"/>
                </a:solidFill>
              </a:rPr>
              <a:t>implications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for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transmission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of</a:t>
            </a:r>
            <a:r>
              <a:rPr lang="de-DE" dirty="0">
                <a:solidFill>
                  <a:schemeClr val="accent1"/>
                </a:solidFill>
              </a:rPr>
              <a:t> African </a:t>
            </a:r>
            <a:r>
              <a:rPr lang="de-DE" dirty="0" err="1">
                <a:solidFill>
                  <a:schemeClr val="accent1"/>
                </a:solidFill>
              </a:rPr>
              <a:t>swine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fever</a:t>
            </a:r>
            <a:endParaRPr lang="de-DE" dirty="0" smtClean="0">
              <a:solidFill>
                <a:schemeClr val="accent1"/>
              </a:solidFill>
            </a:endParaRPr>
          </a:p>
          <a:p>
            <a:endParaRPr lang="de-DE" dirty="0">
              <a:solidFill>
                <a:schemeClr val="accent1"/>
              </a:solidFill>
            </a:endParaRPr>
          </a:p>
          <a:p>
            <a:r>
              <a:rPr lang="de-DE" dirty="0" smtClean="0">
                <a:solidFill>
                  <a:schemeClr val="accent1"/>
                </a:solidFill>
              </a:rPr>
              <a:t>32 Kadaver an 9 verschiedenen Stellen wurden im Zeitraum </a:t>
            </a:r>
          </a:p>
          <a:p>
            <a:r>
              <a:rPr lang="de-DE" dirty="0" smtClean="0">
                <a:solidFill>
                  <a:schemeClr val="accent1"/>
                </a:solidFill>
              </a:rPr>
              <a:t>Oktober 2015 bis Oktober 2016 mittels Wildkamera ausgewertet </a:t>
            </a:r>
          </a:p>
          <a:p>
            <a:r>
              <a:rPr lang="de-DE" dirty="0" smtClean="0">
                <a:solidFill>
                  <a:schemeClr val="accent1"/>
                </a:solidFill>
              </a:rPr>
              <a:t>122160 Aufnahmen, davon 16 111 mit Wildschweinen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12</a:t>
            </a:fld>
            <a:endParaRPr lang="de-DE"/>
          </a:p>
        </p:txBody>
      </p:sp>
      <p:pic>
        <p:nvPicPr>
          <p:cNvPr id="4" name="Picture 3" descr="M:\Wildtiere\Wildschwein\Auswertungen, Artikel\Royal Society Open Science\ESM 4 - Wild boar curious but without touching on sit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02" y="67614"/>
            <a:ext cx="4300397" cy="32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:\Wildtiere\Wildschwein\Fotos\Besuche Schweine\S 8 K 10 Heide\20160221 Heide Schweine Kontakt 1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7614"/>
            <a:ext cx="4300397" cy="32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:\Wildtiere\Wildschwein\Fotos\Besuche Schweine\S 7 K 9 Jarmshagen\20160206 Jarmshagen Schweine (3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01" y="3429000"/>
            <a:ext cx="4300397" cy="32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M:\Wildtiere\Wildschwein\Fotos\Besuche Schweine\S 6 K 8 Frischling Eichwald Hirsch\20160203 Eichwald Hirsch (1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421195"/>
            <a:ext cx="4300397" cy="32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579999" y="3292912"/>
            <a:ext cx="227203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WS am Kadaverplatz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532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13</a:t>
            </a:fld>
            <a:endParaRPr lang="de-DE"/>
          </a:p>
        </p:txBody>
      </p:sp>
      <p:pic>
        <p:nvPicPr>
          <p:cNvPr id="4" name="Picture 2" descr="M:\Wildtiere\Wildschwein\Fotos\Besuche Schweine\Bilder Institutsvortrag\Wühlen\20160804 Eichwald Kamera Stamm 2 (2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2605"/>
            <a:ext cx="4139951" cy="31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:\Wildtiere\Wildschwein\Fotos\Besuche Schweine\Bilder Institutsvortrag\Wühlen\20160911 Eichwald Kamera Stamm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20" y="182605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:\Wildtiere\Wildschwein\Fotos\Besuche Schweine\Bilder Institutsvortrag\Wühlen\20160911 Eichwald Kamera Stamm 3 (1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64397"/>
            <a:ext cx="4139951" cy="31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:\Wildtiere\Wildschwein\Fotos\Besuche Schweine\Bilder Institutsvortrag\Wühlen\20160926 Eichwald Kamera Stamm 3 (6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92" y="3564397"/>
            <a:ext cx="4123896" cy="309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009511" y="3311230"/>
            <a:ext cx="310976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WS stöbern am Kadaverplatz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91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14</a:t>
            </a:fld>
            <a:endParaRPr lang="de-DE"/>
          </a:p>
        </p:txBody>
      </p:sp>
      <p:pic>
        <p:nvPicPr>
          <p:cNvPr id="11266" name="Picture 2" descr="C:\Users\duense07\AppData\Local\Temp\rsos170054supp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7" y="887082"/>
            <a:ext cx="8105239" cy="580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1217" y="179348"/>
            <a:ext cx="332039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WS beschnüffeln Kadaverplatz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30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15</a:t>
            </a:fld>
            <a:endParaRPr lang="de-DE"/>
          </a:p>
        </p:txBody>
      </p:sp>
      <p:pic>
        <p:nvPicPr>
          <p:cNvPr id="4" name="Picture 4" descr="M:\Wildtiere\Wildschwein\Fotos\Besuche Schweine\Kontakt - Knochen\Knochen im Maul - Eichwald\20160816 Eichwald Kamera Stamm (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674"/>
            <a:ext cx="4277627" cy="320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:\Wildtiere\Wildschwein\Fotos\Besuche Schweine\Kontakt - Knochen\Knochen im Maul Brook\MFDC6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10" y="65000"/>
            <a:ext cx="4277627" cy="320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M:\Wildtiere\Wildschwein\Fotos\Besuche Schweine\Kontakt - Knochen\Knochen im Maul - Eichwald\20160830 Eichwald Kamera Stamm (5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88" y="3429000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M:\Wildtiere\Wildschwein\Fotos\Besuche Schweine\Kontakt - Knochen\Knochen im Maul - Eichwald\20160911 Eichwald Kamera Stamm (3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977" y="3429000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196694" y="3291667"/>
            <a:ext cx="290656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WS kauen an den Knochen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99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16</a:t>
            </a:fld>
            <a:endParaRPr lang="de-DE"/>
          </a:p>
        </p:txBody>
      </p:sp>
      <p:pic>
        <p:nvPicPr>
          <p:cNvPr id="4" name="Picture 4" descr="M:\Wildtiere\Wildschwein\Fotos\Besuche Schweine\Kontakt - Wälzen\20160804 Eichwald Kamera Stamm 1 (1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0"/>
          <a:stretch/>
        </p:blipFill>
        <p:spPr bwMode="auto">
          <a:xfrm>
            <a:off x="179512" y="188640"/>
            <a:ext cx="4270152" cy="308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:\Wildtiere\Wildschwein\Fotos\Besuche Schweine\Kontakt - Wälzen\20160804 Eichwald Kamera Stamm 1 (1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2"/>
          <a:stretch/>
        </p:blipFill>
        <p:spPr bwMode="auto">
          <a:xfrm>
            <a:off x="4572000" y="188640"/>
            <a:ext cx="4240158" cy="307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:\Wildtiere\Wildschwein\Fotos\Besuche Schweine\Kontakt - Wälzen\20160804 Eichwald Kamera Stamm 1 (1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/>
        </p:blipFill>
        <p:spPr bwMode="auto">
          <a:xfrm>
            <a:off x="181860" y="3645024"/>
            <a:ext cx="4272292" cy="309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:\Wildtiere\Wildschwein\Fotos\Besuche Schweine\Kontakt - Wälzen\20160804 Eichwald Kamera Stamm 1 (16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"/>
          <a:stretch/>
        </p:blipFill>
        <p:spPr bwMode="auto">
          <a:xfrm>
            <a:off x="4631254" y="3645024"/>
            <a:ext cx="4248472" cy="308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936591" y="3264387"/>
            <a:ext cx="338932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WS wälzt sich am Kadaverplatz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92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17</a:t>
            </a:fld>
            <a:endParaRPr lang="de-DE"/>
          </a:p>
        </p:txBody>
      </p:sp>
      <p:pic>
        <p:nvPicPr>
          <p:cNvPr id="12290" name="Picture 2" descr="C:\Users\duense07\AppData\Local\Temp\rsos170054supp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8380" y="321944"/>
            <a:ext cx="409669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Kadaverplatz wird von WS aufgewühlt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755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18</a:t>
            </a:fld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683568" y="692696"/>
            <a:ext cx="7596336" cy="5697252"/>
            <a:chOff x="323528" y="692696"/>
            <a:chExt cx="7596336" cy="5697252"/>
          </a:xfrm>
        </p:grpSpPr>
        <p:pic>
          <p:nvPicPr>
            <p:cNvPr id="5" name="Picture 2" descr="M:\Wildtiere\Wildschwein\Fotos\Fotos Kontakt Schweine\K 3,12,13,14 Pechvogel Eichwald\20160109 Pechvogel - Kontakt 1 (18)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692696"/>
              <a:ext cx="7596336" cy="5697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3"/>
            <p:cNvSpPr txBox="1"/>
            <p:nvPr/>
          </p:nvSpPr>
          <p:spPr>
            <a:xfrm>
              <a:off x="3874477" y="5339805"/>
              <a:ext cx="1251030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 smtClean="0"/>
                <a:t>Wild </a:t>
              </a:r>
              <a:r>
                <a:rPr lang="de-DE" sz="1400" dirty="0" err="1" smtClean="0"/>
                <a:t>ruminant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carcass</a:t>
              </a:r>
              <a:endParaRPr lang="de-DE" sz="1400" dirty="0"/>
            </a:p>
          </p:txBody>
        </p:sp>
        <p:cxnSp>
          <p:nvCxnSpPr>
            <p:cNvPr id="7" name="Gerade Verbindung mit Pfeil 6"/>
            <p:cNvCxnSpPr/>
            <p:nvPr/>
          </p:nvCxnSpPr>
          <p:spPr>
            <a:xfrm flipH="1" flipV="1">
              <a:off x="3491880" y="5013176"/>
              <a:ext cx="382597" cy="3266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16"/>
            <p:cNvSpPr txBox="1"/>
            <p:nvPr/>
          </p:nvSpPr>
          <p:spPr>
            <a:xfrm>
              <a:off x="5277907" y="4468052"/>
              <a:ext cx="950277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 smtClean="0"/>
                <a:t>Wild </a:t>
              </a:r>
              <a:r>
                <a:rPr lang="de-DE" sz="1400" dirty="0" err="1" smtClean="0"/>
                <a:t>boar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carcass</a:t>
              </a:r>
              <a:endParaRPr lang="de-DE" sz="1400" dirty="0"/>
            </a:p>
          </p:txBody>
        </p:sp>
        <p:cxnSp>
          <p:nvCxnSpPr>
            <p:cNvPr id="9" name="Gerade Verbindung mit Pfeil 8"/>
            <p:cNvCxnSpPr/>
            <p:nvPr/>
          </p:nvCxnSpPr>
          <p:spPr>
            <a:xfrm flipH="1" flipV="1">
              <a:off x="4895310" y="4141423"/>
              <a:ext cx="382597" cy="3266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feld 9"/>
          <p:cNvSpPr txBox="1"/>
          <p:nvPr/>
        </p:nvSpPr>
        <p:spPr>
          <a:xfrm>
            <a:off x="323528" y="104810"/>
            <a:ext cx="778225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WS fressen am Wiederkäuerkadaver und lassen den WS Kadaver unberührt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226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M:\Wildtiere\Wildschwein\Fotos\Kadaver 1 Ablauf Brook\20151120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1" t="25973" r="29045" b="37253"/>
          <a:stretch/>
        </p:blipFill>
        <p:spPr bwMode="auto">
          <a:xfrm>
            <a:off x="185379" y="773415"/>
            <a:ext cx="4295563" cy="265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7504" y="3429000"/>
            <a:ext cx="48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20.11.2015 (Tag 24) Erstmals Abdomen offen</a:t>
            </a:r>
            <a:endParaRPr lang="de-DE" dirty="0"/>
          </a:p>
        </p:txBody>
      </p:sp>
      <p:pic>
        <p:nvPicPr>
          <p:cNvPr id="9223" name="Picture 7" descr="M:\Wildtiere\Wildschwein\Fotos\Kadaver 1 Ablauf Brook\20151124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5" t="25237" r="26620" b="32737"/>
          <a:stretch/>
        </p:blipFill>
        <p:spPr bwMode="auto">
          <a:xfrm>
            <a:off x="4743449" y="773415"/>
            <a:ext cx="4076701" cy="27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248063" y="3429475"/>
            <a:ext cx="234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24.11.2015 (Tag 28)</a:t>
            </a:r>
            <a:endParaRPr lang="de-DE" dirty="0"/>
          </a:p>
        </p:txBody>
      </p:sp>
      <p:pic>
        <p:nvPicPr>
          <p:cNvPr id="9224" name="Picture 8" descr="M:\Wildtiere\Wildschwein\Fotos\Kadaver 1 Ablauf Brook\20151130 (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14873" r="7358" b="15237"/>
          <a:stretch/>
        </p:blipFill>
        <p:spPr bwMode="auto">
          <a:xfrm>
            <a:off x="179512" y="3861048"/>
            <a:ext cx="4301430" cy="253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68821" y="6395749"/>
            <a:ext cx="2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30.11.2015 (Tag 34)</a:t>
            </a:r>
            <a:endParaRPr lang="de-DE" dirty="0"/>
          </a:p>
        </p:txBody>
      </p:sp>
      <p:pic>
        <p:nvPicPr>
          <p:cNvPr id="9225" name="Picture 9" descr="M:\Wildtiere\Wildschwein\Fotos\Kadaver 1 Ablauf Brook\20160130 Brooker Wald mit Anja, Uli, Toni, Loisl (5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t="22630" r="20045" b="23689"/>
          <a:stretch/>
        </p:blipFill>
        <p:spPr bwMode="auto">
          <a:xfrm>
            <a:off x="4743449" y="3861048"/>
            <a:ext cx="4076701" cy="253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237372" y="6381328"/>
            <a:ext cx="235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30.01.2016 (Tag 65)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349859" y="147990"/>
            <a:ext cx="678717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Veränderungen am WS Kadaver bis zum 65 Tag nach der Auslage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8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251520" y="5445224"/>
            <a:ext cx="5940000" cy="608400"/>
          </a:xfrm>
        </p:spPr>
        <p:txBody>
          <a:bodyPr/>
          <a:lstStyle/>
          <a:p>
            <a:r>
              <a:rPr lang="de-DE" dirty="0" smtClean="0"/>
              <a:t>Dr. Michael </a:t>
            </a:r>
            <a:r>
              <a:rPr lang="de-DE" dirty="0" err="1" smtClean="0"/>
              <a:t>Dünser</a:t>
            </a:r>
            <a:endParaRPr lang="de-DE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 smtClean="0"/>
              <a:t>Tieseuchenexpertensitzung</a:t>
            </a:r>
            <a:r>
              <a:rPr lang="de-DE" dirty="0" smtClean="0"/>
              <a:t>, 4. Juli 2017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568" y="1052736"/>
            <a:ext cx="7776864" cy="3744416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sz="4000" dirty="0" err="1" smtClean="0"/>
              <a:t>Pestis</a:t>
            </a:r>
            <a:r>
              <a:rPr lang="de-DE" sz="4000" dirty="0" smtClean="0"/>
              <a:t> </a:t>
            </a:r>
            <a:r>
              <a:rPr lang="de-DE" sz="4000" dirty="0" err="1" smtClean="0"/>
              <a:t>africana</a:t>
            </a:r>
            <a:r>
              <a:rPr lang="de-DE" sz="4000" dirty="0" smtClean="0"/>
              <a:t> </a:t>
            </a:r>
            <a:r>
              <a:rPr lang="de-DE" sz="4000" dirty="0" err="1" smtClean="0"/>
              <a:t>suum</a:t>
            </a:r>
            <a:r>
              <a:rPr lang="de-DE" sz="4000" dirty="0" smtClean="0"/>
              <a:t> ante portas!</a:t>
            </a:r>
            <a:br>
              <a:rPr lang="de-DE" sz="4000" dirty="0" smtClean="0"/>
            </a:br>
            <a:r>
              <a:rPr lang="de-DE" sz="3200" dirty="0" smtClean="0"/>
              <a:t>Überwachung und Bekämpfung der Afrikanischen Schweinepest</a:t>
            </a:r>
            <a:r>
              <a:rPr lang="de-DE" sz="4000" dirty="0" smtClean="0"/>
              <a:t/>
            </a:r>
            <a:br>
              <a:rPr lang="de-DE" sz="4000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94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467544" y="980728"/>
            <a:ext cx="8229600" cy="4724526"/>
          </a:xfrm>
        </p:spPr>
        <p:txBody>
          <a:bodyPr/>
          <a:lstStyle/>
          <a:p>
            <a:r>
              <a:rPr lang="de-DE" sz="2000" dirty="0" smtClean="0"/>
              <a:t>Nach Kadaverauslage erster WS Besuch ca. Tag 7 (0-25)</a:t>
            </a:r>
          </a:p>
          <a:p>
            <a:r>
              <a:rPr lang="de-DE" sz="2000" dirty="0" smtClean="0"/>
              <a:t>Häufigere Kontakte im Sommer/Herbst: 1/3 der WS-Besuche mit direktem Kadaverkontakt</a:t>
            </a:r>
          </a:p>
          <a:p>
            <a:r>
              <a:rPr lang="de-DE" sz="2000" dirty="0" smtClean="0"/>
              <a:t>Im Sommer auch tagsüber Kontakt bzw. Rückkehr nach einigen h</a:t>
            </a:r>
          </a:p>
          <a:p>
            <a:r>
              <a:rPr lang="de-DE" sz="2000" dirty="0" smtClean="0"/>
              <a:t>Direkter Kontakt zum Kadaver ca. Tag 15 (1-32)</a:t>
            </a:r>
          </a:p>
          <a:p>
            <a:r>
              <a:rPr lang="de-DE" sz="2000" dirty="0" smtClean="0"/>
              <a:t>Kontakt durch Einzeltiere, kleine Gruppen bzw. Gruppen bis zu 17 Tieren (Bachen mit Frischlingen)</a:t>
            </a:r>
          </a:p>
          <a:p>
            <a:r>
              <a:rPr lang="de-DE" sz="2000" dirty="0" smtClean="0"/>
              <a:t>Aufenthaltsdauer ca. 5 min</a:t>
            </a:r>
          </a:p>
          <a:p>
            <a:r>
              <a:rPr lang="de-DE" sz="2000" dirty="0" smtClean="0"/>
              <a:t>Verhalten: </a:t>
            </a:r>
          </a:p>
          <a:p>
            <a:pPr lvl="1"/>
            <a:r>
              <a:rPr lang="de-DE" sz="1800" dirty="0" smtClean="0"/>
              <a:t>Wühlen in der Umgebung und </a:t>
            </a:r>
            <a:r>
              <a:rPr lang="de-DE" sz="1800" u="sng" dirty="0" smtClean="0"/>
              <a:t>unterhalb</a:t>
            </a:r>
            <a:r>
              <a:rPr lang="de-DE" sz="1800" dirty="0" smtClean="0"/>
              <a:t> des Kadavers</a:t>
            </a:r>
          </a:p>
          <a:p>
            <a:pPr lvl="1"/>
            <a:r>
              <a:rPr lang="de-DE" sz="1800" dirty="0" smtClean="0"/>
              <a:t>Anfangs (Maden) kein direkter Kontakt zu frischen Kadavern</a:t>
            </a:r>
          </a:p>
          <a:p>
            <a:pPr lvl="1"/>
            <a:r>
              <a:rPr lang="de-DE" sz="1800" dirty="0" smtClean="0"/>
              <a:t>Später Schnüffeln und Stochern </a:t>
            </a:r>
          </a:p>
          <a:p>
            <a:pPr lvl="1"/>
            <a:r>
              <a:rPr lang="de-DE" sz="1800" dirty="0" smtClean="0"/>
              <a:t>Knochenkauen</a:t>
            </a:r>
          </a:p>
          <a:p>
            <a:pPr lvl="1"/>
            <a:r>
              <a:rPr lang="de-DE" sz="1800" b="1" u="sng" dirty="0"/>
              <a:t>Kein</a:t>
            </a:r>
            <a:r>
              <a:rPr lang="de-DE" sz="1800" b="1" dirty="0"/>
              <a:t> Kannibalismus! </a:t>
            </a:r>
          </a:p>
          <a:p>
            <a:pPr lvl="1"/>
            <a:endParaRPr lang="de-DE" dirty="0" smtClean="0"/>
          </a:p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Ergebnisse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2843808" y="332656"/>
            <a:ext cx="3528392" cy="350413"/>
          </a:xfrm>
        </p:spPr>
        <p:txBody>
          <a:bodyPr/>
          <a:lstStyle/>
          <a:p>
            <a:r>
              <a:rPr lang="de-DE" dirty="0" smtClean="0"/>
              <a:t>Probst et al.,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93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21</a:t>
            </a:fld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700088"/>
            <a:ext cx="77343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22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ASP-</a:t>
            </a:r>
            <a:r>
              <a:rPr lang="de-DE" dirty="0" err="1" smtClean="0"/>
              <a:t>Surveillance</a:t>
            </a:r>
            <a:r>
              <a:rPr lang="de-DE" dirty="0" smtClean="0"/>
              <a:t> in Polen 2014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 err="1" smtClean="0"/>
              <a:t>Smietanka</a:t>
            </a:r>
            <a:r>
              <a:rPr lang="de-DE" dirty="0" smtClean="0"/>
              <a:t> et al. 2016</a:t>
            </a:r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246833"/>
              </p:ext>
            </p:extLst>
          </p:nvPr>
        </p:nvGraphicFramePr>
        <p:xfrm>
          <a:off x="323528" y="1628800"/>
          <a:ext cx="8568954" cy="4266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824092"/>
                <a:gridCol w="952106"/>
                <a:gridCol w="952106"/>
                <a:gridCol w="952106"/>
                <a:gridCol w="952106"/>
                <a:gridCol w="952106"/>
                <a:gridCol w="952106"/>
                <a:gridCol w="952106"/>
              </a:tblGrid>
              <a:tr h="56886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de-DE" dirty="0" smtClean="0"/>
                        <a:t>Aktive </a:t>
                      </a:r>
                      <a:r>
                        <a:rPr lang="de-DE" dirty="0" err="1" smtClean="0"/>
                        <a:t>Surveillance</a:t>
                      </a:r>
                      <a:endParaRPr lang="de-DE" dirty="0" smtClean="0"/>
                    </a:p>
                    <a:p>
                      <a:r>
                        <a:rPr lang="de-DE" dirty="0" smtClean="0"/>
                        <a:t>(Jagd)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de-DE" dirty="0" smtClean="0"/>
                        <a:t>Passive </a:t>
                      </a:r>
                      <a:r>
                        <a:rPr lang="de-DE" dirty="0" err="1" smtClean="0"/>
                        <a:t>Surveillance</a:t>
                      </a:r>
                      <a:endParaRPr lang="de-DE" dirty="0" smtClean="0"/>
                    </a:p>
                    <a:p>
                      <a:r>
                        <a:rPr lang="de-DE" dirty="0" smtClean="0"/>
                        <a:t>(tot aufgefunden)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568862">
                <a:tc>
                  <a:txBody>
                    <a:bodyPr/>
                    <a:lstStyle/>
                    <a:p>
                      <a:r>
                        <a:rPr lang="de-DE" dirty="0" smtClean="0"/>
                        <a:t>Jahres-zeit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Pos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Neg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Ges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Präv</a:t>
                      </a:r>
                      <a:r>
                        <a:rPr lang="de-DE" b="1" dirty="0" smtClean="0"/>
                        <a:t>.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Pos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Neg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Ges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Präv</a:t>
                      </a:r>
                      <a:r>
                        <a:rPr lang="de-DE" b="1" dirty="0" smtClean="0"/>
                        <a:t>.</a:t>
                      </a:r>
                      <a:endParaRPr lang="de-DE" b="1" dirty="0"/>
                    </a:p>
                  </a:txBody>
                  <a:tcPr/>
                </a:tc>
              </a:tr>
              <a:tr h="568862">
                <a:tc>
                  <a:txBody>
                    <a:bodyPr/>
                    <a:lstStyle/>
                    <a:p>
                      <a:r>
                        <a:rPr lang="de-DE" dirty="0" smtClean="0"/>
                        <a:t>Früh-</a:t>
                      </a:r>
                      <a:r>
                        <a:rPr lang="de-DE" dirty="0" err="1" smtClean="0"/>
                        <a:t>ling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446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446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8,2</a:t>
                      </a:r>
                      <a:endParaRPr lang="de-DE" dirty="0"/>
                    </a:p>
                  </a:txBody>
                  <a:tcPr/>
                </a:tc>
              </a:tr>
              <a:tr h="568862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Som</a:t>
                      </a:r>
                      <a:r>
                        <a:rPr lang="de-DE" dirty="0" smtClean="0"/>
                        <a:t>-</a:t>
                      </a:r>
                    </a:p>
                    <a:p>
                      <a:r>
                        <a:rPr lang="de-DE" dirty="0" err="1" smtClean="0"/>
                        <a:t>mer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988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988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24,3</a:t>
                      </a:r>
                      <a:endParaRPr lang="de-DE" dirty="0"/>
                    </a:p>
                  </a:txBody>
                  <a:tcPr/>
                </a:tc>
              </a:tr>
              <a:tr h="568862">
                <a:tc>
                  <a:txBody>
                    <a:bodyPr/>
                    <a:lstStyle/>
                    <a:p>
                      <a:r>
                        <a:rPr lang="de-DE" dirty="0" smtClean="0"/>
                        <a:t>Herbst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3270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3273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0.09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157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8,3</a:t>
                      </a:r>
                      <a:endParaRPr lang="de-DE" dirty="0"/>
                    </a:p>
                  </a:txBody>
                  <a:tcPr/>
                </a:tc>
              </a:tr>
              <a:tr h="568862">
                <a:tc>
                  <a:txBody>
                    <a:bodyPr/>
                    <a:lstStyle/>
                    <a:p>
                      <a:r>
                        <a:rPr lang="de-DE" dirty="0" smtClean="0"/>
                        <a:t>Winter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3453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3460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0,2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15,7</a:t>
                      </a:r>
                      <a:endParaRPr lang="de-DE" dirty="0"/>
                    </a:p>
                  </a:txBody>
                  <a:tcPr/>
                </a:tc>
              </a:tr>
              <a:tr h="568862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10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8157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8167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0,12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57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345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402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14,2</a:t>
                      </a:r>
                      <a:endParaRPr lang="de-DE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4139952" y="5373216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956376" y="5381600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2363705" y="5971602"/>
            <a:ext cx="513775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Jagdmonitoring</a:t>
            </a:r>
            <a:r>
              <a:rPr lang="de-DE" dirty="0" smtClean="0"/>
              <a:t> deutlich weniger aussagekräftig!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64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251520" y="1340768"/>
            <a:ext cx="8229600" cy="4724526"/>
          </a:xfrm>
        </p:spPr>
        <p:txBody>
          <a:bodyPr/>
          <a:lstStyle/>
          <a:p>
            <a:r>
              <a:rPr lang="de-DE" dirty="0" smtClean="0"/>
              <a:t>Hohe Standorttreue beim Schwarzwild </a:t>
            </a:r>
          </a:p>
          <a:p>
            <a:r>
              <a:rPr lang="de-DE" dirty="0" smtClean="0"/>
              <a:t>70% der WS bleiben innerhalb eines Radius von 1-2km</a:t>
            </a:r>
          </a:p>
          <a:p>
            <a:r>
              <a:rPr lang="de-DE" dirty="0" smtClean="0"/>
              <a:t>5-10% der W</a:t>
            </a:r>
            <a:r>
              <a:rPr lang="de-DE" dirty="0"/>
              <a:t>S</a:t>
            </a:r>
            <a:r>
              <a:rPr lang="de-DE" dirty="0" smtClean="0"/>
              <a:t> bleiben innerhalb eines Radius von 20-30km</a:t>
            </a:r>
          </a:p>
          <a:p>
            <a:r>
              <a:rPr lang="de-DE" dirty="0" smtClean="0"/>
              <a:t>Infizierte Tiere können keine weiteren Strecken zurücklegen</a:t>
            </a:r>
          </a:p>
          <a:p>
            <a:r>
              <a:rPr lang="de-DE" dirty="0"/>
              <a:t>ASP Ausbreitung durch </a:t>
            </a:r>
            <a:r>
              <a:rPr lang="de-DE" dirty="0" smtClean="0"/>
              <a:t>WS </a:t>
            </a:r>
            <a:r>
              <a:rPr lang="de-DE" dirty="0"/>
              <a:t>über längere Distanzen spielt </a:t>
            </a:r>
            <a:r>
              <a:rPr lang="de-DE" dirty="0" smtClean="0"/>
              <a:t>wahrscheinlich keine große Rolle</a:t>
            </a:r>
            <a:endParaRPr lang="de-DE" dirty="0"/>
          </a:p>
          <a:p>
            <a:r>
              <a:rPr lang="de-DE" dirty="0" smtClean="0"/>
              <a:t>WS/Kadaver sind </a:t>
            </a:r>
            <a:r>
              <a:rPr lang="de-DE" dirty="0"/>
              <a:t>das ASP Virus </a:t>
            </a:r>
            <a:r>
              <a:rPr lang="de-DE" dirty="0" smtClean="0"/>
              <a:t>Reservoir</a:t>
            </a:r>
          </a:p>
          <a:p>
            <a:r>
              <a:rPr lang="de-DE" dirty="0" smtClean="0"/>
              <a:t>ASP Ausbrüche beim WS in Regionen mit einer Dichte von   ≥1 Tier/km</a:t>
            </a:r>
            <a:r>
              <a:rPr lang="de-DE" baseline="30000" dirty="0" smtClean="0"/>
              <a:t>2</a:t>
            </a:r>
            <a:endParaRPr lang="de-DE" dirty="0" smtClean="0"/>
          </a:p>
          <a:p>
            <a:r>
              <a:rPr lang="de-DE" dirty="0" smtClean="0"/>
              <a:t>Reduktion der WS-Dichte auf 0,5-0,7% Tiere/km</a:t>
            </a:r>
          </a:p>
          <a:p>
            <a:r>
              <a:rPr lang="de-DE" dirty="0" smtClean="0"/>
              <a:t>Gezielte Bejagung weiblicher Tiere </a:t>
            </a:r>
          </a:p>
          <a:p>
            <a:r>
              <a:rPr lang="de-DE" dirty="0"/>
              <a:t>S</a:t>
            </a:r>
            <a:r>
              <a:rPr lang="de-DE" dirty="0" smtClean="0"/>
              <a:t>triktes Fütterungsverbot</a:t>
            </a:r>
            <a:endParaRPr lang="de-DE" baseline="30000" dirty="0" smtClean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ASP in Polen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 err="1"/>
              <a:t>Smietanka</a:t>
            </a:r>
            <a:r>
              <a:rPr lang="de-DE" dirty="0"/>
              <a:t> et al. 2016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8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24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6142"/>
            <a:ext cx="3672408" cy="618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251520" y="156810"/>
            <a:ext cx="3737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ASP in Polen: </a:t>
            </a:r>
            <a:r>
              <a:rPr lang="de-DE" dirty="0" err="1" smtClean="0"/>
              <a:t>Smietanka</a:t>
            </a:r>
            <a:r>
              <a:rPr lang="de-DE" dirty="0" smtClean="0"/>
              <a:t> </a:t>
            </a:r>
            <a:r>
              <a:rPr lang="de-DE" dirty="0"/>
              <a:t>et al. 2016</a:t>
            </a:r>
          </a:p>
        </p:txBody>
      </p:sp>
      <p:sp>
        <p:nvSpPr>
          <p:cNvPr id="6" name="Textplatzhalter 3"/>
          <p:cNvSpPr txBox="1">
            <a:spLocks/>
          </p:cNvSpPr>
          <p:nvPr/>
        </p:nvSpPr>
        <p:spPr>
          <a:xfrm>
            <a:off x="4427984" y="1254822"/>
            <a:ext cx="4474840" cy="4724526"/>
          </a:xfrm>
          <a:prstGeom prst="rect">
            <a:avLst/>
          </a:prstGeom>
        </p:spPr>
        <p:txBody>
          <a:bodyPr/>
          <a:lstStyle>
            <a:lvl1pPr marL="358775" indent="-358775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rgbClr val="D49D10"/>
              </a:buClr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1pPr>
            <a:lvl2pPr marL="625475" indent="-26511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2pPr>
            <a:lvl3pPr marL="625475" indent="-26511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3pPr>
            <a:lvl4pPr marL="985838" indent="-36036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lphaLcParenR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4pPr>
            <a:lvl5pPr marL="896938" indent="-27146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Wingdings" panose="05000000000000000000" pitchFamily="2" charset="2"/>
              <a:buChar char="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5pPr>
            <a:lvl6pPr marL="896938" indent="-269875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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896938" indent="0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Area 1: free from ASF, but located near to areas where ASF had been detected in wild boar</a:t>
            </a:r>
          </a:p>
          <a:p>
            <a:r>
              <a:rPr lang="de-DE" smtClean="0"/>
              <a:t>Area 2: ASF detected in wild boar only</a:t>
            </a:r>
          </a:p>
          <a:p>
            <a:r>
              <a:rPr lang="de-DE" smtClean="0"/>
              <a:t>Area 3: established after detection of ASF in pigs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001051" y="4941168"/>
            <a:ext cx="4485972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Ausbrüche beim Hausschwein in Regionen</a:t>
            </a:r>
          </a:p>
          <a:p>
            <a:pPr algn="ctr"/>
            <a:r>
              <a:rPr lang="de-DE" dirty="0"/>
              <a:t>m</a:t>
            </a:r>
            <a:r>
              <a:rPr lang="de-DE" dirty="0" smtClean="0"/>
              <a:t>it hoher WS Dichte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964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179512" y="1412776"/>
            <a:ext cx="8229600" cy="5184576"/>
          </a:xfrm>
        </p:spPr>
        <p:txBody>
          <a:bodyPr/>
          <a:lstStyle/>
          <a:p>
            <a:r>
              <a:rPr lang="de-DE" dirty="0" smtClean="0"/>
              <a:t>Ein infiziertes Tier ist ansteckend im Endstadium der Erkrankung bzw. als Kadaver</a:t>
            </a:r>
          </a:p>
          <a:p>
            <a:r>
              <a:rPr lang="de-DE" dirty="0" smtClean="0"/>
              <a:t>Schwerkranke Tiere bewegen sich nicht</a:t>
            </a:r>
          </a:p>
          <a:p>
            <a:r>
              <a:rPr lang="de-DE" dirty="0" smtClean="0"/>
              <a:t>Die Infektion erfordert direkten Kontakt zu einem schwerkranken Tier bzw. Kadaver: keine Tröpfcheninfektion</a:t>
            </a:r>
          </a:p>
          <a:p>
            <a:r>
              <a:rPr lang="de-DE" dirty="0" smtClean="0"/>
              <a:t>Daher auch keine rasche Ausbreitung</a:t>
            </a:r>
          </a:p>
          <a:p>
            <a:r>
              <a:rPr lang="de-DE" dirty="0" smtClean="0"/>
              <a:t>Hohe Tenazität des Virus sorgt für lange Überlebensdauer des Virus in der Natur</a:t>
            </a:r>
          </a:p>
          <a:p>
            <a:r>
              <a:rPr lang="de-DE" dirty="0" smtClean="0"/>
              <a:t>Erfolgt die ASP-Infektion </a:t>
            </a:r>
            <a:r>
              <a:rPr lang="de-DE" dirty="0"/>
              <a:t>beim </a:t>
            </a:r>
            <a:r>
              <a:rPr lang="de-DE" dirty="0" smtClean="0"/>
              <a:t>WS häufiger durch Kadaver als durch das lebende Tier?</a:t>
            </a:r>
          </a:p>
          <a:p>
            <a:r>
              <a:rPr lang="de-DE" dirty="0" smtClean="0"/>
              <a:t>Die ASP bleibt lokal begrenzt und </a:t>
            </a:r>
            <a:r>
              <a:rPr lang="de-DE" dirty="0" err="1" smtClean="0"/>
              <a:t>enzootisch</a:t>
            </a:r>
            <a:r>
              <a:rPr lang="de-DE" dirty="0" smtClean="0"/>
              <a:t> mit niedriger Ausbreitungstendenz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51520" y="332656"/>
            <a:ext cx="6923088" cy="471501"/>
          </a:xfrm>
        </p:spPr>
        <p:txBody>
          <a:bodyPr/>
          <a:lstStyle/>
          <a:p>
            <a:r>
              <a:rPr lang="de-DE" dirty="0" smtClean="0"/>
              <a:t>ASP beim WS ist eine </a:t>
            </a:r>
            <a:r>
              <a:rPr lang="de-DE" dirty="0" err="1" smtClean="0"/>
              <a:t>Habitatsseuche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0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26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4676"/>
            <a:ext cx="5832648" cy="552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464496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37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27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28006"/>
            <a:ext cx="5106784" cy="45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 txBox="1">
            <a:spLocks/>
          </p:cNvSpPr>
          <p:nvPr/>
        </p:nvSpPr>
        <p:spPr>
          <a:xfrm>
            <a:off x="251520" y="110894"/>
            <a:ext cx="6923088" cy="4715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de-DE" dirty="0" smtClean="0"/>
              <a:t>Effektivität und Praktikabilität der ASP Überwachung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3" y="1111754"/>
            <a:ext cx="699928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platzhalter 3"/>
          <p:cNvSpPr txBox="1">
            <a:spLocks/>
          </p:cNvSpPr>
          <p:nvPr/>
        </p:nvSpPr>
        <p:spPr>
          <a:xfrm>
            <a:off x="5410816" y="1741735"/>
            <a:ext cx="3500688" cy="4724526"/>
          </a:xfrm>
          <a:prstGeom prst="rect">
            <a:avLst/>
          </a:prstGeom>
        </p:spPr>
        <p:txBody>
          <a:bodyPr/>
          <a:lstStyle>
            <a:lvl1pPr marL="358775" indent="-358775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rgbClr val="D49D10"/>
              </a:buClr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1pPr>
            <a:lvl2pPr marL="625475" indent="-26511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2pPr>
            <a:lvl3pPr marL="625475" indent="-26511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3pPr>
            <a:lvl4pPr marL="985838" indent="-36036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lphaLcParenR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4pPr>
            <a:lvl5pPr marL="896938" indent="-27146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Wingdings" panose="05000000000000000000" pitchFamily="2" charset="2"/>
              <a:buChar char="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5pPr>
            <a:lvl6pPr marL="896938" indent="-269875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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896938" indent="0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Bewertung von 20 Überwachungs-strategien</a:t>
            </a:r>
          </a:p>
          <a:p>
            <a:r>
              <a:rPr lang="de-DE" dirty="0" smtClean="0"/>
              <a:t>7: </a:t>
            </a:r>
            <a:r>
              <a:rPr lang="de-DE" dirty="0" err="1" smtClean="0"/>
              <a:t>Syndromische</a:t>
            </a:r>
            <a:r>
              <a:rPr lang="de-DE" dirty="0" smtClean="0"/>
              <a:t> </a:t>
            </a:r>
            <a:r>
              <a:rPr lang="de-DE" dirty="0" err="1" smtClean="0"/>
              <a:t>Surveillance</a:t>
            </a:r>
            <a:r>
              <a:rPr lang="de-DE" dirty="0" smtClean="0"/>
              <a:t> der Schweinemortalität</a:t>
            </a:r>
          </a:p>
          <a:p>
            <a:r>
              <a:rPr lang="de-DE" dirty="0" smtClean="0"/>
              <a:t>20: Erhöhte passive </a:t>
            </a:r>
            <a:r>
              <a:rPr lang="de-DE" dirty="0" err="1"/>
              <a:t>S</a:t>
            </a:r>
            <a:r>
              <a:rPr lang="de-DE" dirty="0" err="1" smtClean="0"/>
              <a:t>urveillance</a:t>
            </a:r>
            <a:r>
              <a:rPr lang="de-DE" dirty="0" smtClean="0"/>
              <a:t> bei verendeten bzw. erlegten Wildschweinen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4067944" y="213285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4730959" y="2492896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36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28</a:t>
            </a:fld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6264696" cy="45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404664"/>
            <a:ext cx="6153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AGES-DSR Stichprobenplanung für ASP </a:t>
            </a:r>
            <a:r>
              <a:rPr lang="de-DE" dirty="0" err="1" smtClean="0"/>
              <a:t>Surveillance</a:t>
            </a:r>
            <a:r>
              <a:rPr lang="de-DE" dirty="0" smtClean="0"/>
              <a:t> (2014)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158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548680"/>
            <a:ext cx="5937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latin typeface="+mj-lt"/>
              </a:rPr>
              <a:t>Wildschweinabschüsse-Fallwild je BL</a:t>
            </a:r>
          </a:p>
          <a:p>
            <a:r>
              <a:rPr lang="de-DE" sz="2400" dirty="0" smtClean="0">
                <a:latin typeface="+mj-lt"/>
              </a:rPr>
              <a:t>Jagdstrecke 2012-2014, Statistik AT</a:t>
            </a:r>
            <a:endParaRPr lang="de-DE" sz="2400" dirty="0">
              <a:latin typeface="+mj-lt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652323"/>
              </p:ext>
            </p:extLst>
          </p:nvPr>
        </p:nvGraphicFramePr>
        <p:xfrm>
          <a:off x="323528" y="1772816"/>
          <a:ext cx="8280920" cy="453855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850808"/>
                <a:gridCol w="1357528"/>
                <a:gridCol w="1357528"/>
                <a:gridCol w="1357528"/>
                <a:gridCol w="1357528"/>
              </a:tblGrid>
              <a:tr h="27729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de-DE" sz="1800" b="1" u="none" strike="noStrike" dirty="0">
                          <a:effectLst/>
                        </a:rPr>
                        <a:t>Bundesländer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Fallwild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ins-</a:t>
                      </a:r>
                      <a:br>
                        <a:rPr lang="de-DE" sz="1600" u="none" strike="noStrike" dirty="0">
                          <a:effectLst/>
                        </a:rPr>
                      </a:br>
                      <a:r>
                        <a:rPr lang="de-DE" sz="1600" u="none" strike="noStrike" dirty="0">
                          <a:effectLst/>
                        </a:rPr>
                        <a:t>gesamt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CCA4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davon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CCA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Straßen-</a:t>
                      </a:r>
                      <a:br>
                        <a:rPr lang="de-DE" sz="1600" u="none" strike="noStrike">
                          <a:effectLst/>
                        </a:rPr>
                      </a:br>
                      <a:r>
                        <a:rPr lang="de-DE" sz="1600" u="none" strike="noStrike">
                          <a:effectLst/>
                        </a:rPr>
                        <a:t>verkehr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CCA4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>
                          <a:effectLst/>
                        </a:rPr>
                        <a:t>sonstige</a:t>
                      </a:r>
                      <a:br>
                        <a:rPr lang="de-DE" sz="1600" u="none" strike="noStrike" dirty="0">
                          <a:effectLst/>
                        </a:rPr>
                      </a:br>
                      <a:r>
                        <a:rPr lang="de-DE" sz="1600" u="none" strike="noStrike" dirty="0">
                          <a:effectLst/>
                        </a:rPr>
                        <a:t>Verluste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91163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Abschüsse</a:t>
                      </a:r>
                      <a:endParaRPr lang="de-DE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Burgenland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230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123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107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7.746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Kärnten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15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5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477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Niederösterreich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566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327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239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20.801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Oberösterreich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29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18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1.245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Salzburg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-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34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Steiermark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38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22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16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1.621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Tirol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-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-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-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12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Vorarlberg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-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-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-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4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Wien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57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46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1.337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772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Österreich 2013/14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936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506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430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33.277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  <a:tr h="29116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Österreich 2012/13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1.424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849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575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49.734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rgbClr val="CCA400"/>
                    </a:solidFill>
                  </a:tcPr>
                </a:tc>
              </a:tr>
            </a:tbl>
          </a:graphicData>
        </a:graphic>
      </p:graphicFrame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6EF6B0-A34C-4F2C-AD07-058800C2AB4F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205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7"/>
          </p:nvPr>
        </p:nvSpPr>
        <p:spPr>
          <a:xfrm>
            <a:off x="395536" y="1988840"/>
            <a:ext cx="8229600" cy="4724526"/>
          </a:xfrm>
        </p:spPr>
        <p:txBody>
          <a:bodyPr/>
          <a:lstStyle/>
          <a:p>
            <a:r>
              <a:rPr lang="de-DE" sz="2800" dirty="0" smtClean="0"/>
              <a:t>Wegen der sehr hohen Letalität wird sich die Seuche „totlaufen“ und von selbst zum Stillstand kommen „</a:t>
            </a:r>
            <a:r>
              <a:rPr lang="de-DE" sz="2800" dirty="0" smtClean="0">
                <a:solidFill>
                  <a:srgbClr val="FFC000"/>
                </a:solidFill>
              </a:rPr>
              <a:t>Implosion</a:t>
            </a:r>
            <a:r>
              <a:rPr lang="de-DE" sz="2800" dirty="0" smtClean="0"/>
              <a:t>“</a:t>
            </a:r>
          </a:p>
          <a:p>
            <a:endParaRPr lang="de-DE" sz="2800" dirty="0" smtClean="0"/>
          </a:p>
          <a:p>
            <a:r>
              <a:rPr lang="de-DE" sz="2800" dirty="0" smtClean="0"/>
              <a:t>Wegen der hohen </a:t>
            </a:r>
            <a:r>
              <a:rPr lang="de-DE" sz="2800" dirty="0" err="1" smtClean="0"/>
              <a:t>Kontagiosität</a:t>
            </a:r>
            <a:r>
              <a:rPr lang="de-DE" sz="2800" dirty="0" smtClean="0"/>
              <a:t> des Virus erfolgt eine schnelle </a:t>
            </a:r>
            <a:r>
              <a:rPr lang="de-DE" sz="2800" dirty="0"/>
              <a:t>Ausbreitung </a:t>
            </a:r>
            <a:r>
              <a:rPr lang="de-DE" sz="2800" dirty="0" smtClean="0"/>
              <a:t>(300km/Jahr) in Richtung Mittel- und Westeuropa: „</a:t>
            </a:r>
            <a:r>
              <a:rPr lang="de-DE" sz="2800" dirty="0" smtClean="0">
                <a:solidFill>
                  <a:srgbClr val="FFC000"/>
                </a:solidFill>
              </a:rPr>
              <a:t>Explosion</a:t>
            </a:r>
            <a:r>
              <a:rPr lang="de-DE" sz="2800" dirty="0" smtClean="0"/>
              <a:t>“</a:t>
            </a:r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9512" y="404664"/>
            <a:ext cx="6923088" cy="1210147"/>
          </a:xfrm>
        </p:spPr>
        <p:txBody>
          <a:bodyPr/>
          <a:lstStyle/>
          <a:p>
            <a:r>
              <a:rPr lang="de-DE" dirty="0" smtClean="0"/>
              <a:t>Ursprungshypothesen zum Verlauf der ASP beim Schwarzwild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67544" y="4934245"/>
            <a:ext cx="8364790" cy="5847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dirty="0" smtClean="0"/>
              <a:t>Beide Hypothesen haben sich  nicht bestätigt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09482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79512" y="116632"/>
            <a:ext cx="6923088" cy="778099"/>
          </a:xfrm>
        </p:spPr>
        <p:txBody>
          <a:bodyPr/>
          <a:lstStyle/>
          <a:p>
            <a:r>
              <a:rPr lang="de-DE" sz="2800" dirty="0" smtClean="0"/>
              <a:t>Schwarzwildabschüsse 2012-2013 je Bezirk</a:t>
            </a:r>
            <a:endParaRPr lang="de-DE" sz="28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>
          <a:xfrm>
            <a:off x="395536" y="620688"/>
            <a:ext cx="6923088" cy="350413"/>
          </a:xfrm>
        </p:spPr>
        <p:txBody>
          <a:bodyPr/>
          <a:lstStyle/>
          <a:p>
            <a:r>
              <a:rPr lang="de-DE" dirty="0" smtClean="0"/>
              <a:t>Quelle: Landesjagdverbände</a:t>
            </a:r>
            <a:endParaRPr lang="de-DE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024019"/>
              </p:ext>
            </p:extLst>
          </p:nvPr>
        </p:nvGraphicFramePr>
        <p:xfrm>
          <a:off x="323528" y="1196752"/>
          <a:ext cx="7416800" cy="463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Acrobat Document" r:id="rId3" imgW="7311600" imgH="4568400" progId="AcroExch.Document.DC">
                  <p:embed/>
                </p:oleObj>
              </mc:Choice>
              <mc:Fallback>
                <p:oleObj name="Acrobat Document" r:id="rId3" imgW="7311600" imgH="4568400" progId="AcroExch.Document.DC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196752"/>
                        <a:ext cx="7416800" cy="463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1453952" y="5373216"/>
            <a:ext cx="603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85% bei Abschüssen/Fallwild entfallen auf NÖ und BGLD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8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1" y="620688"/>
            <a:ext cx="8149727" cy="482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8416" y="5229200"/>
            <a:ext cx="2678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Burgenland: 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Kärnten: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Niederösterreich: 236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458827" y="5229199"/>
            <a:ext cx="2383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Oberösterreich: 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Steiermark: 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Wien: 7</a:t>
            </a: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46761" y="155182"/>
            <a:ext cx="6958956" cy="861774"/>
          </a:xfrm>
          <a:prstGeom prst="rect">
            <a:avLst/>
          </a:prstGeom>
          <a:solidFill>
            <a:srgbClr val="CCA400"/>
          </a:solidFill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+mj-lt"/>
              </a:rPr>
              <a:t>Surveillance</a:t>
            </a:r>
            <a:r>
              <a:rPr lang="de-DE" b="1" dirty="0" smtClean="0">
                <a:latin typeface="+mj-lt"/>
              </a:rPr>
              <a:t> beim Schwarzwild</a:t>
            </a:r>
          </a:p>
          <a:p>
            <a:r>
              <a:rPr lang="de-DE" sz="1600" b="1" dirty="0" smtClean="0">
                <a:latin typeface="+mj-lt"/>
              </a:rPr>
              <a:t>Detektion einer 0,8%igen Prävalenz mit 95% Sicherheit (n=380)</a:t>
            </a:r>
          </a:p>
          <a:p>
            <a:r>
              <a:rPr lang="de-DE" sz="1600" b="1" dirty="0" smtClean="0">
                <a:latin typeface="+mj-lt"/>
              </a:rPr>
              <a:t>im gesamten </a:t>
            </a:r>
            <a:r>
              <a:rPr lang="de-DE" sz="1600" b="1" dirty="0" err="1" smtClean="0">
                <a:latin typeface="+mj-lt"/>
              </a:rPr>
              <a:t>Beprobungsgebiet</a:t>
            </a:r>
            <a:r>
              <a:rPr lang="de-DE" sz="1600" b="1" dirty="0" smtClean="0">
                <a:latin typeface="+mj-lt"/>
              </a:rPr>
              <a:t> NÖ, BGLD, W, KTN, STMK, OÖ</a:t>
            </a:r>
            <a:endParaRPr lang="de-DE" sz="1600" dirty="0">
              <a:latin typeface="+mj-lt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6EF6B0-A34C-4F2C-AD07-058800C2AB4F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98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32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Stichproben je Bezirk (</a:t>
            </a:r>
            <a:r>
              <a:rPr lang="de-DE" dirty="0" err="1" smtClean="0"/>
              <a:t>Bgld</a:t>
            </a:r>
            <a:r>
              <a:rPr lang="de-DE" dirty="0"/>
              <a:t>)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 smtClean="0"/>
              <a:t>AGES-DSR 2014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43" y="1556792"/>
            <a:ext cx="5496746" cy="220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33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Stichproben je Bezirk (NÖ)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 smtClean="0"/>
              <a:t>AGES DSR 2014</a:t>
            </a:r>
            <a:endParaRPr lang="de-D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3"/>
            <a:ext cx="5285184" cy="488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4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Stichproben je Bezirk OÖ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 smtClean="0"/>
              <a:t>AGES DSR 2014</a:t>
            </a:r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424438" cy="413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86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35</a:t>
            </a:fld>
            <a:endParaRPr lang="de-DE"/>
          </a:p>
        </p:txBody>
      </p:sp>
      <p:pic>
        <p:nvPicPr>
          <p:cNvPr id="11266" name="Picture 2" descr="N:\VET\IVET-LNZ\Ltg\LEITER\Statistik\Tierdichten\20090320\Schwe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92" y="764704"/>
            <a:ext cx="868241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24293" y="188640"/>
            <a:ext cx="672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Im Grenzgebiet vereinzelt Gebiete mit erhöhter Schweinedichte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256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 smtClean="0"/>
              <a:t>Passives </a:t>
            </a:r>
            <a:r>
              <a:rPr lang="de-DE" dirty="0" err="1" smtClean="0"/>
              <a:t>Surveillance</a:t>
            </a:r>
            <a:r>
              <a:rPr lang="de-DE" dirty="0" smtClean="0"/>
              <a:t> beim Schwarzwild in NÖ-BGLD-OÖ</a:t>
            </a:r>
          </a:p>
          <a:p>
            <a:r>
              <a:rPr lang="de-DE" dirty="0" smtClean="0"/>
              <a:t>Möglichst lückenlose Testung des Fallwildes</a:t>
            </a:r>
          </a:p>
          <a:p>
            <a:r>
              <a:rPr lang="de-DE" dirty="0" smtClean="0"/>
              <a:t>Richtwerte AGES-DSR Daten/Bezirk</a:t>
            </a:r>
          </a:p>
          <a:p>
            <a:r>
              <a:rPr lang="de-DE" dirty="0" smtClean="0"/>
              <a:t>Maßnahmen zur Erhöhung der </a:t>
            </a:r>
            <a:r>
              <a:rPr lang="de-DE" dirty="0" err="1" smtClean="0"/>
              <a:t>Disease</a:t>
            </a:r>
            <a:r>
              <a:rPr lang="de-DE" dirty="0" smtClean="0"/>
              <a:t> Awareness bei Jägern, Förstern  und Landwirten insbesondere in den Grenzbezirken zu CZ und der SVK</a:t>
            </a:r>
          </a:p>
          <a:p>
            <a:r>
              <a:rPr lang="de-DE" dirty="0" smtClean="0"/>
              <a:t>Intensivierung der ASP Überwachung beim Hausschwein insbesondere an der TKV Tulln und </a:t>
            </a:r>
            <a:r>
              <a:rPr lang="de-DE" dirty="0" err="1" smtClean="0"/>
              <a:t>Unterfrauenhaid</a:t>
            </a:r>
            <a:endParaRPr lang="de-DE" dirty="0" smtClean="0"/>
          </a:p>
          <a:p>
            <a:r>
              <a:rPr lang="de-DE" dirty="0" smtClean="0"/>
              <a:t>Schulung/Information für Schweinetierärzte in NÖ-BGLD</a:t>
            </a:r>
          </a:p>
          <a:p>
            <a:pPr lvl="1"/>
            <a:r>
              <a:rPr lang="de-DE" dirty="0" smtClean="0"/>
              <a:t>Ausschlussuntersuchung!!!</a:t>
            </a:r>
          </a:p>
          <a:p>
            <a:r>
              <a:rPr lang="de-DE" dirty="0" smtClean="0"/>
              <a:t>Entsorgung von WS Kadavern reduziert das Infektionsrisiko!</a:t>
            </a:r>
          </a:p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Schlussfolgerung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 smtClean="0"/>
              <a:t>Diskussion der Maßnahmen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27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467544" y="1196752"/>
            <a:ext cx="8229600" cy="4724526"/>
          </a:xfrm>
        </p:spPr>
        <p:txBody>
          <a:bodyPr/>
          <a:lstStyle/>
          <a:p>
            <a:r>
              <a:rPr lang="de-DE" dirty="0" err="1" smtClean="0"/>
              <a:t>Depner</a:t>
            </a:r>
            <a:r>
              <a:rPr lang="de-DE" dirty="0" smtClean="0"/>
              <a:t>, K. (2016): Die Afrikanische Schweinepest: eine </a:t>
            </a:r>
            <a:r>
              <a:rPr lang="de-DE" dirty="0" err="1" smtClean="0"/>
              <a:t>Habitatsseuche</a:t>
            </a:r>
            <a:r>
              <a:rPr lang="de-DE" dirty="0" smtClean="0"/>
              <a:t> mit niedrigem </a:t>
            </a:r>
            <a:r>
              <a:rPr lang="de-DE" dirty="0" err="1" smtClean="0"/>
              <a:t>Kontagiosität</a:t>
            </a:r>
            <a:endParaRPr lang="de-DE" dirty="0" smtClean="0"/>
          </a:p>
          <a:p>
            <a:r>
              <a:rPr lang="de-DE" dirty="0" err="1" smtClean="0"/>
              <a:t>Guinat</a:t>
            </a:r>
            <a:r>
              <a:rPr lang="de-DE" dirty="0" smtClean="0"/>
              <a:t>, C. et al. (2017). </a:t>
            </a:r>
            <a:r>
              <a:rPr lang="de-DE" dirty="0" err="1" smtClean="0"/>
              <a:t>Effectiveness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practicability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strategies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African </a:t>
            </a:r>
            <a:r>
              <a:rPr lang="de-DE" dirty="0" err="1" smtClean="0"/>
              <a:t>swine</a:t>
            </a:r>
            <a:r>
              <a:rPr lang="de-DE" dirty="0" smtClean="0"/>
              <a:t> </a:t>
            </a:r>
            <a:r>
              <a:rPr lang="de-DE" dirty="0" err="1" smtClean="0"/>
              <a:t>fever</a:t>
            </a:r>
            <a:r>
              <a:rPr lang="de-DE" dirty="0" smtClean="0"/>
              <a:t>: </a:t>
            </a:r>
            <a:r>
              <a:rPr lang="de-DE" dirty="0" err="1" smtClean="0"/>
              <a:t>what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really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 smtClean="0"/>
          </a:p>
          <a:p>
            <a:r>
              <a:rPr lang="de-DE" dirty="0" smtClean="0"/>
              <a:t>Probst, C. et al. (2017): </a:t>
            </a:r>
            <a:r>
              <a:rPr lang="de-DE" dirty="0" err="1" smtClean="0"/>
              <a:t>Behaviour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free</a:t>
            </a:r>
            <a:r>
              <a:rPr lang="de-DE" dirty="0" smtClean="0"/>
              <a:t> ranging wild </a:t>
            </a:r>
            <a:r>
              <a:rPr lang="de-DE" dirty="0" err="1" smtClean="0"/>
              <a:t>boar</a:t>
            </a:r>
            <a:r>
              <a:rPr lang="de-DE" dirty="0" smtClean="0"/>
              <a:t> </a:t>
            </a:r>
            <a:r>
              <a:rPr lang="de-DE" dirty="0" err="1" smtClean="0"/>
              <a:t>towards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dead</a:t>
            </a:r>
            <a:r>
              <a:rPr lang="de-DE" dirty="0" smtClean="0"/>
              <a:t> </a:t>
            </a:r>
            <a:r>
              <a:rPr lang="de-DE" dirty="0" err="1" smtClean="0"/>
              <a:t>fellows</a:t>
            </a:r>
            <a:r>
              <a:rPr lang="de-DE" dirty="0" smtClean="0"/>
              <a:t>: potential </a:t>
            </a:r>
            <a:r>
              <a:rPr lang="de-DE" dirty="0" err="1" smtClean="0"/>
              <a:t>implications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transmission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African </a:t>
            </a:r>
            <a:r>
              <a:rPr lang="de-DE" dirty="0" err="1" smtClean="0"/>
              <a:t>swine</a:t>
            </a:r>
            <a:r>
              <a:rPr lang="de-DE" dirty="0" smtClean="0"/>
              <a:t> </a:t>
            </a:r>
            <a:r>
              <a:rPr lang="de-DE" dirty="0" err="1" smtClean="0"/>
              <a:t>fever</a:t>
            </a:r>
            <a:endParaRPr lang="de-DE" dirty="0" smtClean="0"/>
          </a:p>
          <a:p>
            <a:r>
              <a:rPr lang="de-DE" dirty="0" smtClean="0"/>
              <a:t>Schleicher, C. (2014): Afrikanische Schweinepest: aktive </a:t>
            </a:r>
            <a:r>
              <a:rPr lang="de-DE" dirty="0" err="1" smtClean="0"/>
              <a:t>Surveillance</a:t>
            </a:r>
            <a:endParaRPr lang="de-DE" dirty="0" smtClean="0"/>
          </a:p>
          <a:p>
            <a:r>
              <a:rPr lang="de-DE" dirty="0" err="1" smtClean="0"/>
              <a:t>Smietanka</a:t>
            </a:r>
            <a:r>
              <a:rPr lang="de-DE" dirty="0" smtClean="0"/>
              <a:t>, K. et al. (2016): African </a:t>
            </a:r>
            <a:r>
              <a:rPr lang="de-DE" dirty="0" err="1" smtClean="0"/>
              <a:t>Swine</a:t>
            </a:r>
            <a:r>
              <a:rPr lang="de-DE" dirty="0" smtClean="0"/>
              <a:t> </a:t>
            </a:r>
            <a:r>
              <a:rPr lang="de-DE" dirty="0" err="1" smtClean="0"/>
              <a:t>Fever</a:t>
            </a:r>
            <a:r>
              <a:rPr lang="de-DE" dirty="0" smtClean="0"/>
              <a:t> </a:t>
            </a:r>
            <a:r>
              <a:rPr lang="de-DE" dirty="0" err="1" smtClean="0"/>
              <a:t>Epidemic</a:t>
            </a:r>
            <a:r>
              <a:rPr lang="de-DE" dirty="0" smtClean="0"/>
              <a:t>, </a:t>
            </a:r>
            <a:r>
              <a:rPr lang="de-DE" dirty="0" err="1" smtClean="0"/>
              <a:t>Poland</a:t>
            </a:r>
            <a:r>
              <a:rPr lang="de-DE" dirty="0" smtClean="0"/>
              <a:t>, 2014-2015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7544" y="548680"/>
            <a:ext cx="6923088" cy="471501"/>
          </a:xfrm>
        </p:spPr>
        <p:txBody>
          <a:bodyPr/>
          <a:lstStyle/>
          <a:p>
            <a:r>
              <a:rPr lang="de-DE" dirty="0" smtClean="0"/>
              <a:t>Literatur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263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1"/>
          </p:nvPr>
        </p:nvSpPr>
        <p:spPr>
          <a:xfrm>
            <a:off x="3707904" y="3789040"/>
            <a:ext cx="4749685" cy="277840"/>
          </a:xfrm>
        </p:spPr>
        <p:txBody>
          <a:bodyPr/>
          <a:lstStyle/>
          <a:p>
            <a:r>
              <a:rPr lang="de-DE" dirty="0" smtClean="0"/>
              <a:t>Institutsleiter, IVET LINZ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dirty="0" err="1" smtClean="0"/>
              <a:t>Wieningerstraße</a:t>
            </a:r>
            <a:r>
              <a:rPr lang="de-DE" dirty="0" smtClean="0"/>
              <a:t> 8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 smtClean="0"/>
              <a:t>A-4020 Linz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e-DE" dirty="0" smtClean="0"/>
              <a:t>T +43 50555 45200 Mobil +43 664 8398178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de-DE" dirty="0"/>
              <a:t>m</a:t>
            </a:r>
            <a:r>
              <a:rPr lang="de-DE" dirty="0" smtClean="0"/>
              <a:t>ichael.duenser@ages.at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707904" y="3212976"/>
            <a:ext cx="4749685" cy="523148"/>
          </a:xfrm>
        </p:spPr>
        <p:txBody>
          <a:bodyPr/>
          <a:lstStyle/>
          <a:p>
            <a:r>
              <a:rPr lang="de-DE" dirty="0" smtClean="0"/>
              <a:t>HR Dr. Michael </a:t>
            </a:r>
            <a:r>
              <a:rPr lang="de-DE" dirty="0" err="1" smtClean="0"/>
              <a:t>Dünser</a:t>
            </a:r>
            <a:r>
              <a:rPr lang="de-DE" dirty="0" smtClean="0"/>
              <a:t>, FTA für Schweine und FTA für Klinische </a:t>
            </a:r>
            <a:r>
              <a:rPr lang="de-DE" dirty="0" err="1" smtClean="0"/>
              <a:t>Laboratoriumsdiagnostik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85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23528" y="1124744"/>
            <a:ext cx="8229600" cy="4724526"/>
          </a:xfrm>
        </p:spPr>
        <p:txBody>
          <a:bodyPr/>
          <a:lstStyle/>
          <a:p>
            <a:endParaRPr lang="de-DE" dirty="0" smtClean="0"/>
          </a:p>
          <a:p>
            <a:r>
              <a:rPr lang="de-DE" sz="2400" dirty="0" smtClean="0"/>
              <a:t>Freilandhaltung mit Kontakt zu infiziertem Schwarzwild</a:t>
            </a:r>
          </a:p>
          <a:p>
            <a:r>
              <a:rPr lang="de-DE" sz="2400" dirty="0" smtClean="0"/>
              <a:t>Fütterung von Gras (siehe </a:t>
            </a:r>
            <a:r>
              <a:rPr lang="de-DE" sz="2400" dirty="0" err="1" smtClean="0"/>
              <a:t>Brucellose</a:t>
            </a:r>
            <a:r>
              <a:rPr lang="de-DE" sz="2400" dirty="0" smtClean="0"/>
              <a:t> OÖ)</a:t>
            </a:r>
          </a:p>
          <a:p>
            <a:r>
              <a:rPr lang="de-DE" sz="2400" dirty="0" smtClean="0"/>
              <a:t>Landwirt </a:t>
            </a:r>
            <a:r>
              <a:rPr lang="de-DE" sz="2400" i="1" dirty="0" smtClean="0"/>
              <a:t>und</a:t>
            </a:r>
            <a:r>
              <a:rPr lang="de-DE" sz="2400" dirty="0" smtClean="0"/>
              <a:t> Jäger</a:t>
            </a:r>
          </a:p>
          <a:p>
            <a:r>
              <a:rPr lang="de-DE" sz="2400" dirty="0" smtClean="0"/>
              <a:t>Lebensmittelabfälle….</a:t>
            </a:r>
          </a:p>
          <a:p>
            <a:r>
              <a:rPr lang="de-DE" sz="2400" dirty="0" err="1" smtClean="0"/>
              <a:t>Biosecurity</a:t>
            </a:r>
            <a:endParaRPr lang="de-DE" sz="2400" dirty="0" smtClean="0"/>
          </a:p>
          <a:p>
            <a:r>
              <a:rPr lang="de-DE" sz="2400" dirty="0" smtClean="0"/>
              <a:t>Fehlende </a:t>
            </a:r>
            <a:r>
              <a:rPr lang="de-DE" sz="2400" dirty="0" err="1" smtClean="0"/>
              <a:t>Disease</a:t>
            </a:r>
            <a:r>
              <a:rPr lang="de-DE" sz="2400" dirty="0" smtClean="0"/>
              <a:t> Awareness bei</a:t>
            </a:r>
          </a:p>
          <a:p>
            <a:pPr lvl="1"/>
            <a:r>
              <a:rPr lang="de-DE" sz="2400" dirty="0" smtClean="0"/>
              <a:t>Jägern</a:t>
            </a:r>
          </a:p>
          <a:p>
            <a:pPr lvl="1"/>
            <a:r>
              <a:rPr lang="de-DE" sz="2400" dirty="0" smtClean="0"/>
              <a:t>Förstern</a:t>
            </a:r>
          </a:p>
          <a:p>
            <a:pPr lvl="1"/>
            <a:r>
              <a:rPr lang="de-DE" sz="2400" dirty="0" smtClean="0"/>
              <a:t>Landwirten</a:t>
            </a:r>
          </a:p>
          <a:p>
            <a:pPr lvl="1"/>
            <a:r>
              <a:rPr lang="de-DE" sz="2400" dirty="0" smtClean="0"/>
              <a:t>Tierärzten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5536" y="548680"/>
            <a:ext cx="6923088" cy="471501"/>
          </a:xfrm>
        </p:spPr>
        <p:txBody>
          <a:bodyPr/>
          <a:lstStyle/>
          <a:p>
            <a:r>
              <a:rPr lang="de-DE" dirty="0" smtClean="0"/>
              <a:t>Risikofaktoren beim Hausschwein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82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7"/>
          </p:nvPr>
        </p:nvSpPr>
        <p:spPr>
          <a:xfrm>
            <a:off x="4109120" y="1301050"/>
            <a:ext cx="4690864" cy="5039201"/>
          </a:xfrm>
        </p:spPr>
        <p:txBody>
          <a:bodyPr/>
          <a:lstStyle/>
          <a:p>
            <a:r>
              <a:rPr lang="de-DE" dirty="0" smtClean="0"/>
              <a:t>Die ASP führt nicht zum Erlöschen durch die hohe Letalität</a:t>
            </a:r>
            <a:endParaRPr lang="de-DE" dirty="0"/>
          </a:p>
          <a:p>
            <a:r>
              <a:rPr lang="de-DE" dirty="0" smtClean="0"/>
              <a:t>Die Ausbreitung erfolgt nicht explosionsartig</a:t>
            </a:r>
            <a:endParaRPr lang="de-DE" dirty="0"/>
          </a:p>
          <a:p>
            <a:r>
              <a:rPr lang="de-DE" dirty="0" smtClean="0"/>
              <a:t>Die </a:t>
            </a:r>
            <a:r>
              <a:rPr lang="de-DE" dirty="0"/>
              <a:t>ASP verläuft als </a:t>
            </a:r>
            <a:r>
              <a:rPr lang="de-DE" dirty="0" err="1"/>
              <a:t>enzootische</a:t>
            </a:r>
            <a:r>
              <a:rPr lang="de-DE" dirty="0"/>
              <a:t> Tierseuche</a:t>
            </a:r>
          </a:p>
          <a:p>
            <a:r>
              <a:rPr lang="de-DE" dirty="0"/>
              <a:t>Einschleppung durch </a:t>
            </a:r>
            <a:r>
              <a:rPr lang="de-DE" dirty="0" err="1"/>
              <a:t>virushältige</a:t>
            </a:r>
            <a:r>
              <a:rPr lang="de-DE" dirty="0"/>
              <a:t> Lebensmittelabfälle über weite Entfernungen</a:t>
            </a: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42432" y="116632"/>
            <a:ext cx="6923088" cy="471501"/>
          </a:xfrm>
        </p:spPr>
        <p:txBody>
          <a:bodyPr/>
          <a:lstStyle/>
          <a:p>
            <a:r>
              <a:rPr lang="de-DE" dirty="0" smtClean="0"/>
              <a:t>Resümee nach 10 Jahren ASP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2" y="986376"/>
            <a:ext cx="3866688" cy="535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395536" y="635963"/>
            <a:ext cx="6923088" cy="350413"/>
          </a:xfrm>
        </p:spPr>
        <p:txBody>
          <a:bodyPr/>
          <a:lstStyle/>
          <a:p>
            <a:r>
              <a:rPr lang="de-DE" dirty="0" smtClean="0"/>
              <a:t>2007-2017</a:t>
            </a:r>
            <a:endParaRPr lang="de-DE" dirty="0"/>
          </a:p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Ellipse 3"/>
          <p:cNvSpPr/>
          <p:nvPr/>
        </p:nvSpPr>
        <p:spPr>
          <a:xfrm>
            <a:off x="1043608" y="5661248"/>
            <a:ext cx="432048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2339752" y="5856020"/>
            <a:ext cx="432048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4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40</a:t>
            </a:fld>
            <a:endParaRPr lang="de-DE"/>
          </a:p>
        </p:txBody>
      </p:sp>
      <p:pic>
        <p:nvPicPr>
          <p:cNvPr id="12290" name="Picture 2" descr="N:\VET\IVET-LNZ\Ltg\LEITER\Statistik\Tierdichten\20090320\Schweinebetrie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5" y="980728"/>
            <a:ext cx="8469359" cy="505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79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5</a:t>
            </a:fld>
            <a:endParaRPr lang="de-DE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445049"/>
              </p:ext>
            </p:extLst>
          </p:nvPr>
        </p:nvGraphicFramePr>
        <p:xfrm>
          <a:off x="418229" y="1628798"/>
          <a:ext cx="7538146" cy="3235990"/>
        </p:xfrm>
        <a:graphic>
          <a:graphicData uri="http://schemas.openxmlformats.org/drawingml/2006/table">
            <a:tbl>
              <a:tblPr firstRow="1" firstCol="1" bandRow="1"/>
              <a:tblGrid>
                <a:gridCol w="1884537"/>
                <a:gridCol w="1131494"/>
                <a:gridCol w="1130529"/>
                <a:gridCol w="1201187"/>
                <a:gridCol w="2190399"/>
              </a:tblGrid>
              <a:tr h="1003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EU-Mitgliedsstaat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de-DE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(ohne Italien/Sardinien)</a:t>
                      </a:r>
                      <a:endParaRPr lang="de-DE" sz="11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Hausschwein </a:t>
                      </a:r>
                      <a:r>
                        <a:rPr lang="de-DE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2015</a:t>
                      </a:r>
                      <a:endParaRPr lang="de-DE" sz="11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Hausschwein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2016</a:t>
                      </a:r>
                      <a:endParaRPr lang="de-DE" sz="11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Wildschwein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2015</a:t>
                      </a:r>
                      <a:endParaRPr lang="de-DE" sz="11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Wildschwein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2016</a:t>
                      </a:r>
                      <a:endParaRPr lang="de-DE" sz="1100" b="1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Estland</a:t>
                      </a:r>
                      <a:endParaRPr lang="de-DE" sz="11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723</a:t>
                      </a:r>
                      <a:endParaRPr lang="de-DE" sz="11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1052</a:t>
                      </a:r>
                      <a:endParaRPr lang="de-DE" sz="11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Lettland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753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865</a:t>
                      </a:r>
                      <a:endParaRPr lang="de-DE" sz="11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Litauen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111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303</a:t>
                      </a:r>
                      <a:endParaRPr lang="de-DE" sz="11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Polen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53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80</a:t>
                      </a:r>
                      <a:endParaRPr lang="de-DE" sz="11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Summe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42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48</a:t>
                      </a:r>
                      <a:endParaRPr lang="de-DE" sz="11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1640</a:t>
                      </a:r>
                      <a:endParaRPr lang="de-DE" sz="11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2300</a:t>
                      </a:r>
                      <a:endParaRPr lang="de-DE" sz="11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395536" y="188640"/>
            <a:ext cx="741682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3200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ASP </a:t>
            </a:r>
            <a:r>
              <a:rPr lang="de-DE" sz="32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Ausbrüche im Jahr </a:t>
            </a:r>
            <a:r>
              <a:rPr lang="de-DE" sz="3200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2015-2016</a:t>
            </a:r>
            <a:endParaRPr lang="de-DE" sz="2800" dirty="0">
              <a:effectLst/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platzhalter 5"/>
          <p:cNvSpPr txBox="1">
            <a:spLocks/>
          </p:cNvSpPr>
          <p:nvPr/>
        </p:nvSpPr>
        <p:spPr>
          <a:xfrm>
            <a:off x="360235" y="716039"/>
            <a:ext cx="6923088" cy="350413"/>
          </a:xfrm>
          <a:prstGeom prst="rect">
            <a:avLst/>
          </a:prstGeom>
        </p:spPr>
        <p:txBody>
          <a:bodyPr/>
          <a:lstStyle>
            <a:lvl1pPr marL="358775" indent="-358775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rgbClr val="D49D10"/>
              </a:buClr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1pPr>
            <a:lvl2pPr marL="625475" indent="-26511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2pPr>
            <a:lvl3pPr marL="625475" indent="-26511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3pPr>
            <a:lvl4pPr marL="985838" indent="-36036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lphaLcParenR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4pPr>
            <a:lvl5pPr marL="896938" indent="-27146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Wingdings" panose="05000000000000000000" pitchFamily="2" charset="2"/>
              <a:buChar char="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5pPr>
            <a:lvl6pPr marL="896938" indent="-269875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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896938" indent="0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smtClean="0">
                <a:solidFill>
                  <a:srgbClr val="FFC000"/>
                </a:solidFill>
              </a:rPr>
              <a:t>Quelle ADNS, EC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8" name="Textplatzhalter 3"/>
          <p:cNvSpPr txBox="1">
            <a:spLocks/>
          </p:cNvSpPr>
          <p:nvPr/>
        </p:nvSpPr>
        <p:spPr>
          <a:xfrm>
            <a:off x="415311" y="5013176"/>
            <a:ext cx="8229600" cy="1512168"/>
          </a:xfrm>
          <a:prstGeom prst="rect">
            <a:avLst/>
          </a:prstGeom>
        </p:spPr>
        <p:txBody>
          <a:bodyPr/>
          <a:lstStyle>
            <a:lvl1pPr marL="358775" indent="-358775" algn="l" defTabSz="914400" rtl="0" eaLnBrk="1" latinLnBrk="0" hangingPunct="1">
              <a:lnSpc>
                <a:spcPts val="3000"/>
              </a:lnSpc>
              <a:spcBef>
                <a:spcPct val="20000"/>
              </a:spcBef>
              <a:buClr>
                <a:srgbClr val="D49D10"/>
              </a:buClr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1pPr>
            <a:lvl2pPr marL="625475" indent="-26511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2pPr>
            <a:lvl3pPr marL="625475" indent="-26511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3pPr>
            <a:lvl4pPr marL="985838" indent="-36036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lphaLcParenR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4pPr>
            <a:lvl5pPr marL="896938" indent="-271463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Wingdings" panose="05000000000000000000" pitchFamily="2" charset="2"/>
              <a:buChar char=""/>
              <a:defRPr sz="2000" kern="1200">
                <a:solidFill>
                  <a:schemeClr val="tx1"/>
                </a:solidFill>
                <a:latin typeface="+mj-lt"/>
                <a:ea typeface="+mn-ea"/>
                <a:cs typeface="Segoe UI Light" panose="020B0502040204020203" pitchFamily="34" charset="0"/>
              </a:defRPr>
            </a:lvl5pPr>
            <a:lvl6pPr marL="896938" indent="-269875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"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896938" indent="0" algn="l" defTabSz="914400" rtl="0" eaLnBrk="1" latinLnBrk="0" hangingPunct="1">
              <a:lnSpc>
                <a:spcPts val="2500"/>
              </a:lnSpc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smtClean="0"/>
              <a:t>Tendenzen 2015-2016</a:t>
            </a:r>
          </a:p>
          <a:p>
            <a:r>
              <a:rPr lang="de-DE" dirty="0" smtClean="0"/>
              <a:t>Ausbrüche beim Hausschwein gleichbleibend</a:t>
            </a:r>
          </a:p>
          <a:p>
            <a:r>
              <a:rPr lang="de-DE" dirty="0" smtClean="0"/>
              <a:t>Anstieg der Ausbrüche beim Wildschwein um 40%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83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 smtClean="0"/>
              <a:t>Die Letalität ist sehr hoch: über 90%</a:t>
            </a:r>
          </a:p>
          <a:p>
            <a:pPr lvl="1"/>
            <a:r>
              <a:rPr lang="de-DE" dirty="0" smtClean="0"/>
              <a:t>Zahl der Todesfälle/Zahl der Infizierten X 100</a:t>
            </a:r>
          </a:p>
          <a:p>
            <a:r>
              <a:rPr lang="de-DE" dirty="0" smtClean="0"/>
              <a:t>Die Mortalität ist anfangs niedrig: &lt;5% und erreicht später &gt;50%</a:t>
            </a:r>
          </a:p>
          <a:p>
            <a:pPr lvl="1"/>
            <a:r>
              <a:rPr lang="de-DE" dirty="0"/>
              <a:t>Zahl der </a:t>
            </a:r>
            <a:r>
              <a:rPr lang="de-DE" dirty="0" smtClean="0"/>
              <a:t>Todesfälle/Gesamtpopulation </a:t>
            </a:r>
            <a:r>
              <a:rPr lang="de-DE" dirty="0"/>
              <a:t>X </a:t>
            </a:r>
            <a:r>
              <a:rPr lang="de-DE" dirty="0" smtClean="0"/>
              <a:t>100</a:t>
            </a:r>
            <a:endParaRPr lang="de-DE" dirty="0"/>
          </a:p>
          <a:p>
            <a:r>
              <a:rPr lang="de-DE" dirty="0" smtClean="0"/>
              <a:t>Der Kontagiösitätsindex ist niedrig</a:t>
            </a:r>
          </a:p>
          <a:p>
            <a:pPr lvl="1"/>
            <a:r>
              <a:rPr lang="de-DE" dirty="0" smtClean="0"/>
              <a:t>Anteil der Tiere, bei denen es nach Kontakt mit dem Erreger zur Infektion kommt</a:t>
            </a:r>
          </a:p>
          <a:p>
            <a:endParaRPr lang="de-DE" dirty="0"/>
          </a:p>
          <a:p>
            <a:r>
              <a:rPr lang="de-DE" dirty="0" smtClean="0"/>
              <a:t>ASP ≠ KSP</a:t>
            </a:r>
          </a:p>
          <a:p>
            <a:r>
              <a:rPr lang="de-DE" dirty="0" smtClean="0"/>
              <a:t>Die ASP ist im Gegensatz zur KSP </a:t>
            </a:r>
            <a:r>
              <a:rPr lang="de-DE" b="1" dirty="0" smtClean="0"/>
              <a:t>keine</a:t>
            </a:r>
            <a:r>
              <a:rPr lang="de-DE" dirty="0" smtClean="0"/>
              <a:t> hochkontagiöse Seuche</a:t>
            </a:r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Bisherige </a:t>
            </a:r>
            <a:r>
              <a:rPr lang="de-DE" dirty="0" err="1" smtClean="0"/>
              <a:t>Erkenntisse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 smtClean="0"/>
              <a:t>Letalität-Mortalität-Kontagiösitätsindex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46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 smtClean="0"/>
              <a:t>Experimentelle Studien (Pietschmann et al., 2015)</a:t>
            </a:r>
          </a:p>
          <a:p>
            <a:r>
              <a:rPr lang="de-DE" dirty="0" smtClean="0"/>
              <a:t>0,08</a:t>
            </a:r>
          </a:p>
          <a:p>
            <a:r>
              <a:rPr lang="de-DE" dirty="0" smtClean="0"/>
              <a:t>2/24=0,08 (8%)</a:t>
            </a:r>
          </a:p>
          <a:p>
            <a:endParaRPr lang="de-DE" dirty="0"/>
          </a:p>
          <a:p>
            <a:r>
              <a:rPr lang="de-DE" dirty="0" smtClean="0"/>
              <a:t>Felddaten (Lettland 2014)</a:t>
            </a:r>
          </a:p>
          <a:p>
            <a:r>
              <a:rPr lang="de-DE" dirty="0" smtClean="0"/>
              <a:t>0,12</a:t>
            </a:r>
          </a:p>
          <a:p>
            <a:r>
              <a:rPr lang="de-DE" dirty="0" smtClean="0"/>
              <a:t>69/585=0,12 (12%)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MKS: 0,98 (98%)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Kontagiösitätsindex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07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8</a:t>
            </a:fld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90550"/>
            <a:ext cx="84201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53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76F9-B23B-41E4-B907-CA632CEC6DCB}" type="slidenum">
              <a:rPr lang="de-DE" smtClean="0"/>
              <a:t>9</a:t>
            </a:fld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28650"/>
            <a:ext cx="8382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1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GES_Power_Point_Vorlage_de_en_4 zu 3">
  <a:themeElements>
    <a:clrScheme name="AGES-Farben_2016-11-1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CA400"/>
      </a:accent1>
      <a:accent2>
        <a:srgbClr val="E5C470"/>
      </a:accent2>
      <a:accent3>
        <a:srgbClr val="F2E2B8"/>
      </a:accent3>
      <a:accent4>
        <a:srgbClr val="E4E4E4"/>
      </a:accent4>
      <a:accent5>
        <a:srgbClr val="A5A5A5"/>
      </a:accent5>
      <a:accent6>
        <a:srgbClr val="000000"/>
      </a:accent6>
      <a:hlink>
        <a:srgbClr val="D49D10"/>
      </a:hlink>
      <a:folHlink>
        <a:srgbClr val="CCA400"/>
      </a:folHlink>
    </a:clrScheme>
    <a:fontScheme name="AGES Master-Schriftarten 2016-01-1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GES_Master-Layout_4zu3_2016-11-14" id="{ABDFC2A7-D215-4E85-AD05-E17693BEB55B}" vid="{70FCF1CA-5CF1-453D-80F3-B62692FFBF6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f:fields xmlns:f="http://schemas.fabasoft.com/folio/2007/fields">
  <f:record>
    <f:field ref="objname" par="" edit="true" text="Aktuelle Aspekte zur Überwachung und Bekämpfung der Afrikanischen"/>
    <f:field ref="objsubject" par="" edit="true" text=""/>
    <f:field ref="objcreatedby" par="" text="Höflechner-Pöltl, Andrea, Dr."/>
    <f:field ref="objcreatedat" par="" text="04.07.2017 13:58:35"/>
    <f:field ref="objchangedby" par="" text="Höflechner-Pöltl, Andrea, Dr."/>
    <f:field ref="objmodifiedat" par="" text="05.07.2017 09:11:22"/>
    <f:field ref="doc_FSCFOLIO_1_1001_FieldDocumentNumber" par="" text=""/>
    <f:field ref="doc_FSCFOLIO_1_1001_FieldSubject" par="" edit="true" text=""/>
    <f:field ref="FSCFOLIO_1_1001_FieldCurrentUser" par="" text="Dr. Andrea Höflechner-Pöltl"/>
    <f:field ref="CCAPRECONFIG_15_1001_Objektname" par="" edit="true" text="Aktuelle Aspekte zur Überwachung und Bekämpfung der Afrikanischen"/>
    <f:field ref="CCAPRECONFIG_15_1001_Objektname" par="" edit="true" text="Aktuelle Aspekte zur Überwachung und Bekämpfung der Afrikanischen"/>
    <f:field ref="EIBPRECONFIG_1_1001_FieldEIBAttachments" par="" text=""/>
    <f:field ref="EIBPRECONFIG_1_1001_FieldEIBNextFiles" par="" text=""/>
    <f:field ref="EIBPRECONFIG_1_1001_FieldEIBPreviousFiles" par="" text=""/>
    <f:field ref="EIBPRECONFIG_1_1001_FieldEIBRelatedFiles" par="" text=""/>
    <f:field ref="EIBPRECONFIG_1_1001_FieldEIBCompletedOrdinals" par="" text=""/>
    <f:field ref="EIBPRECONFIG_1_1001_FieldEIBOUAddr" par="" text="Radetzkystraße 2, 1030 Wien"/>
    <f:field ref="EIBPRECONFIG_1_1001_FieldEIBRecipients" par="" text=""/>
    <f:field ref="EIBPRECONFIG_1_1001_FieldEIBSignatures" par="" text=""/>
    <f:field ref="EIBPRECONFIG_1_1001_FieldCCAAddrAbschriftsbemerkung" par="" text=""/>
    <f:field ref="EIBPRECONFIG_1_1001_FieldCCAAddrAdresse" par="" text=""/>
    <f:field ref="EIBPRECONFIG_1_1001_FieldCCAAddrPostalischeAdresse" par="" text=""/>
    <f:field ref="EIBPRECONFIG_1_1001_FieldCCAIncomingSubject" par="" text=""/>
    <f:field ref="EIBPRECONFIG_1_1001_FieldCCAPersonalSubjAddress" par="" text=""/>
    <f:field ref="EIBPRECONFIG_1_1001_FieldCCASubfileSubject" par="" text=""/>
    <f:field ref="EIBPRECONFIG_1_1001_FieldCCASubject" par="" text=""/>
    <f:field ref="EIBVFGH_15_1700_FieldPartPlaintiffList" par="" text=""/>
    <f:field ref="EIBVFGH_15_1700_FieldGoesOutToList" par="" text=""/>
  </f:record>
  <f:display par="" text="...">
    <f:field ref="EIBPRECONFIG_1_1001_FieldCCAAddrAbschriftsbemerkung" text="Abschriftsbemerkung"/>
    <f:field ref="EIBPRECONFIG_1_1001_FieldCCAAddrAdresse" text="Adresse"/>
    <f:field ref="EIBPRECONFIG_1_1001_FieldCCAPersonalSubjAddress" text="Adresse (Namenszahl)"/>
    <f:field ref="EIBPRECONFIG_1_1001_FieldEIBOUAddr" text="Adresse der OE"/>
    <f:field ref="FSCFOLIO_1_1001_FieldCurrentUser" text="Aktueller Benutzer"/>
    <f:field ref="objsubject" text="Anmerkungen"/>
    <f:field ref="EIBPRECONFIG_1_1001_FieldEIBAttachments" text="Beilagen"/>
    <f:field ref="EIBPRECONFIG_1_1001_FieldCCASubfileSubject" text="Betreff des Geschäftsstücks"/>
    <f:field ref="EIBPRECONFIG_1_1001_FieldEIBRelatedFiles" text="Bezugszahlen"/>
    <f:field ref="EIBPRECONFIG_1_1001_FieldEIBRecipients" text="Empfänger"/>
    <f:field ref="EIBVFGH_15_1700_FieldGoesOutToList" text="Ergeht an Liste"/>
    <f:field ref="objcreatedat" text="Erzeugt am/um"/>
    <f:field ref="objcreatedby" text="Erzeugt von"/>
    <f:field ref="EIBPRECONFIG_1_1001_FieldCCAIncomingSubject" text="EST-Betreff"/>
    <f:field ref="EIBPRECONFIG_1_1001_FieldCCASubject" text="Gegenstand"/>
    <f:field ref="objmodifiedat" text="Letzte Änderung am/um"/>
    <f:field ref="objchangedby" text="Letzte Änderung von"/>
    <f:field ref="EIBVFGH_15_1700_FieldPartPlaintiffList" text="Liste der Antragsteller"/>
    <f:field ref="EIBPRECONFIG_1_1001_FieldEIBCompletedOrdinals" text="Miterledigte Akten"/>
    <f:field ref="EIBPRECONFIG_1_1001_FieldEIBNextFiles" text="Nachzahlen"/>
    <f:field ref="objname" text="Name"/>
    <f:field ref="CCAPRECONFIG_15_1001_Objektname" text="Objektname"/>
    <f:field ref="EIBPRECONFIG_1_1001_FieldCCAAddrPostalischeAdresse" text="PostalischeAdresse"/>
    <f:field ref="EIBPRECONFIG_1_1001_FieldEIBSignatures" text="Unterschriften"/>
    <f:field ref="EIBPRECONFIG_1_1001_FieldEIBPreviousFiles" text="Vorzahlen"/>
  </f:display>
  <f:display par="" text="Serienbrief">
    <f:field ref="doc_FSCFOLIO_1_1001_FieldSubject" text="Betreff"/>
    <f:field ref="doc_FSCFOLIO_1_1001_FieldDocumentNumber" text="Dokument Nummer"/>
  </f:display>
</f:fields>
</file>

<file path=customXml/itemProps1.xml><?xml version="1.0" encoding="utf-8"?>
<ds:datastoreItem xmlns:ds="http://schemas.openxmlformats.org/officeDocument/2006/customXml" ds:itemID="{4E8A9591-F074-446B-902F-511FF79C122F}">
  <ds:schemaRefs>
    <ds:schemaRef ds:uri="http://schemas.fabasoft.com/folio/2007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AGES_Power_Point_Vorlage_de_en_4 zu 3</Template>
  <TotalTime>0</TotalTime>
  <Words>1314</Words>
  <Application>Microsoft Office PowerPoint</Application>
  <PresentationFormat>Bildschirmpräsentation (4:3)</PresentationFormat>
  <Paragraphs>373</Paragraphs>
  <Slides>40</Slides>
  <Notes>2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2" baseType="lpstr">
      <vt:lpstr>AGES_Power_Point_Vorlage_de_en_4 zu 3</vt:lpstr>
      <vt:lpstr>Acrobat Document</vt:lpstr>
      <vt:lpstr>PowerPoint-Präsentation</vt:lpstr>
      <vt:lpstr> Pestis africana suum ante portas! Überwachung und Bekämpfung der Afrikanischen Schweinepest </vt:lpstr>
      <vt:lpstr>Ursprungshypothesen zum Verlauf der ASP beim Schwarzwild</vt:lpstr>
      <vt:lpstr>Resümee nach 10 Jahren ASP</vt:lpstr>
      <vt:lpstr>PowerPoint-Präsentation</vt:lpstr>
      <vt:lpstr>Bisherige Erkenntisse</vt:lpstr>
      <vt:lpstr>Kontagiösitätsindex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Ergebnisse</vt:lpstr>
      <vt:lpstr>PowerPoint-Präsentation</vt:lpstr>
      <vt:lpstr>ASP-Surveillance in Polen 2014</vt:lpstr>
      <vt:lpstr>ASP in Polen</vt:lpstr>
      <vt:lpstr>PowerPoint-Präsentation</vt:lpstr>
      <vt:lpstr>ASP beim WS ist eine Habitatsseuche</vt:lpstr>
      <vt:lpstr>PowerPoint-Präsentation</vt:lpstr>
      <vt:lpstr>PowerPoint-Präsentation</vt:lpstr>
      <vt:lpstr>PowerPoint-Präsentation</vt:lpstr>
      <vt:lpstr>PowerPoint-Präsentation</vt:lpstr>
      <vt:lpstr>Schwarzwildabschüsse 2012-2013 je Bezirk</vt:lpstr>
      <vt:lpstr>PowerPoint-Präsentation</vt:lpstr>
      <vt:lpstr>Stichproben je Bezirk (Bgld)</vt:lpstr>
      <vt:lpstr>Stichproben je Bezirk (NÖ)</vt:lpstr>
      <vt:lpstr>Stichproben je Bezirk OÖ</vt:lpstr>
      <vt:lpstr>PowerPoint-Präsentation</vt:lpstr>
      <vt:lpstr>Schlussfolgerung</vt:lpstr>
      <vt:lpstr>Literatur</vt:lpstr>
      <vt:lpstr>HR Dr. Michael Dünser, FTA für Schweine und FTA für Klinische Laboratoriumsdiagnostik</vt:lpstr>
      <vt:lpstr>Risikofaktoren beim Hausschwein</vt:lpstr>
      <vt:lpstr>PowerPoint-Präsentation</vt:lpstr>
    </vt:vector>
  </TitlesOfParts>
  <Company>AGES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Aktuelle Aspekte zur Überwachung und Bekämpfung der Afrikanischen Schweinepest</dc:title>
  <dc:creator>Duenser Michael</dc:creator>
  <cp:lastModifiedBy>Reich, Elisabeth</cp:lastModifiedBy>
  <cp:revision>48</cp:revision>
  <cp:lastPrinted>2017-07-02T10:11:33Z</cp:lastPrinted>
  <dcterms:created xsi:type="dcterms:W3CDTF">2017-07-01T09:22:30Z</dcterms:created>
  <dcterms:modified xsi:type="dcterms:W3CDTF">2017-07-10T10:35:39Z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SC#BRZCUSTOMIZE@101.9800:FMM_NET_VALUE_MAN">
    <vt:lpwstr/>
  </property>
  <property fmtid="{D5CDD505-2E9C-101B-9397-08002B2CF9AE}" pid="3" name="FSC#BRZCUSTOMIZE@101.9800:FMM_GRM_VAL_FROM">
    <vt:lpwstr/>
  </property>
  <property fmtid="{D5CDD505-2E9C-101B-9397-08002B2CF9AE}" pid="4" name="FSC#BRZCUSTOMIZE@101.9800:FMM_GRM_VAL_TO">
    <vt:lpwstr/>
  </property>
  <property fmtid="{D5CDD505-2E9C-101B-9397-08002B2CF9AE}" pid="5" name="FSC#BRZCUSTOMIZE@101.9800:FMM_BILL_DATE">
    <vt:lpwstr/>
  </property>
  <property fmtid="{D5CDD505-2E9C-101B-9397-08002B2CF9AE}" pid="6" name="FSC#BRZCUSTOMIZE@101.9800:FMM_ZANTRAGDATUM">
    <vt:lpwstr/>
  </property>
  <property fmtid="{D5CDD505-2E9C-101B-9397-08002B2CF9AE}" pid="7" name="FSC#BRZCUSTOMIZE@101.9800:FMM_ZZBANK_ACCOUNT_H">
    <vt:lpwstr/>
  </property>
  <property fmtid="{D5CDD505-2E9C-101B-9397-08002B2CF9AE}" pid="8" name="FSC#BRZCUSTOMIZE@101.9800:FMM_RUECK_FV">
    <vt:lpwstr/>
  </property>
  <property fmtid="{D5CDD505-2E9C-101B-9397-08002B2CF9AE}" pid="9" name="FSC#BRZCUSTOMIZE@101.9800:FMM_TURNUSARZT">
    <vt:lpwstr/>
  </property>
  <property fmtid="{D5CDD505-2E9C-101B-9397-08002B2CF9AE}" pid="10" name="FSC#BRZCUSTOMIZE@101.9800:FMM_EXPENSETYPE">
    <vt:lpwstr/>
  </property>
  <property fmtid="{D5CDD505-2E9C-101B-9397-08002B2CF9AE}" pid="11" name="FSC#BRZCUSTOMIZE@101.9800:FMM_GRANTOR">
    <vt:lpwstr/>
  </property>
  <property fmtid="{D5CDD505-2E9C-101B-9397-08002B2CF9AE}" pid="12" name="FSC#BRZCUSTOMIZE@101.9800:FMM_GRANTOR_ID">
    <vt:lpwstr/>
  </property>
  <property fmtid="{D5CDD505-2E9C-101B-9397-08002B2CF9AE}" pid="13" name="FSC#BRZCUSTOMIZE@101.9800:FMM_GRANTOR_ADDRESS">
    <vt:lpwstr/>
  </property>
  <property fmtid="{D5CDD505-2E9C-101B-9397-08002B2CF9AE}" pid="14" name="FSC#BRZCUSTOMIZE@101.9800:FMM_CONTACT_PERSON">
    <vt:lpwstr/>
  </property>
  <property fmtid="{D5CDD505-2E9C-101B-9397-08002B2CF9AE}" pid="15" name="FSC#BRZCUSTOMIZE@101.9800:FMM_MITTELBINDUNG">
    <vt:lpwstr/>
  </property>
  <property fmtid="{D5CDD505-2E9C-101B-9397-08002B2CF9AE}" pid="16" name="FSC#BRZCUSTOMIZE@101.9800:FMM_MITTELRESERVIERUNG">
    <vt:lpwstr/>
  </property>
  <property fmtid="{D5CDD505-2E9C-101B-9397-08002B2CF9AE}" pid="17" name="FSC#EIBPRECONFIG@1.1001:EIBInternalApprovedAt">
    <vt:lpwstr/>
  </property>
  <property fmtid="{D5CDD505-2E9C-101B-9397-08002B2CF9AE}" pid="18" name="FSC#EIBPRECONFIG@1.1001:EIBInternalApprovedBy">
    <vt:lpwstr/>
  </property>
  <property fmtid="{D5CDD505-2E9C-101B-9397-08002B2CF9AE}" pid="19" name="FSC#EIBPRECONFIG@1.1001:EIBInternalApprovedByPostTitle">
    <vt:lpwstr/>
  </property>
  <property fmtid="{D5CDD505-2E9C-101B-9397-08002B2CF9AE}" pid="20" name="FSC#EIBPRECONFIG@1.1001:EIBSettlementApprovedBy">
    <vt:lpwstr/>
  </property>
  <property fmtid="{D5CDD505-2E9C-101B-9397-08002B2CF9AE}" pid="21" name="FSC#EIBPRECONFIG@1.1001:EIBSettlementApprovedByPostTitle">
    <vt:lpwstr/>
  </property>
  <property fmtid="{D5CDD505-2E9C-101B-9397-08002B2CF9AE}" pid="22" name="FSC#EIBPRECONFIG@1.1001:EIBApprovedAt">
    <vt:lpwstr/>
  </property>
  <property fmtid="{D5CDD505-2E9C-101B-9397-08002B2CF9AE}" pid="23" name="FSC#EIBPRECONFIG@1.1001:EIBApprovedBy">
    <vt:lpwstr/>
  </property>
  <property fmtid="{D5CDD505-2E9C-101B-9397-08002B2CF9AE}" pid="24" name="FSC#EIBPRECONFIG@1.1001:EIBApprovedBySubst">
    <vt:lpwstr/>
  </property>
  <property fmtid="{D5CDD505-2E9C-101B-9397-08002B2CF9AE}" pid="25" name="FSC#EIBPRECONFIG@1.1001:EIBApprovedByTitle">
    <vt:lpwstr/>
  </property>
  <property fmtid="{D5CDD505-2E9C-101B-9397-08002B2CF9AE}" pid="26" name="FSC#EIBPRECONFIG@1.1001:EIBApprovedByPostTitle">
    <vt:lpwstr/>
  </property>
  <property fmtid="{D5CDD505-2E9C-101B-9397-08002B2CF9AE}" pid="27" name="FSC#EIBPRECONFIG@1.1001:EIBDepartment">
    <vt:lpwstr>BMGF - II/B/10 (Tiergesundheit, Tierseuchenbekämpfung, Grenzkontrolldienst und Handel mit lebenden Tieren)</vt:lpwstr>
  </property>
  <property fmtid="{D5CDD505-2E9C-101B-9397-08002B2CF9AE}" pid="28" name="FSC#EIBPRECONFIG@1.1001:EIBDispatchedBy">
    <vt:lpwstr/>
  </property>
  <property fmtid="{D5CDD505-2E9C-101B-9397-08002B2CF9AE}" pid="29" name="FSC#EIBPRECONFIG@1.1001:EIBDispatchedByPostTitle">
    <vt:lpwstr/>
  </property>
  <property fmtid="{D5CDD505-2E9C-101B-9397-08002B2CF9AE}" pid="30" name="FSC#EIBPRECONFIG@1.1001:ExtRefInc">
    <vt:lpwstr/>
  </property>
  <property fmtid="{D5CDD505-2E9C-101B-9397-08002B2CF9AE}" pid="31" name="FSC#EIBPRECONFIG@1.1001:IncomingAddrdate">
    <vt:lpwstr/>
  </property>
  <property fmtid="{D5CDD505-2E9C-101B-9397-08002B2CF9AE}" pid="32" name="FSC#EIBPRECONFIG@1.1001:IncomingDelivery">
    <vt:lpwstr/>
  </property>
  <property fmtid="{D5CDD505-2E9C-101B-9397-08002B2CF9AE}" pid="33" name="FSC#EIBPRECONFIG@1.1001:OwnerEmail">
    <vt:lpwstr>andrea.hoeflechner@bmgf.gv.at</vt:lpwstr>
  </property>
  <property fmtid="{D5CDD505-2E9C-101B-9397-08002B2CF9AE}" pid="34" name="FSC#EIBPRECONFIG@1.1001:OUEmail">
    <vt:lpwstr>ivb8@bmg.gv.at</vt:lpwstr>
  </property>
  <property fmtid="{D5CDD505-2E9C-101B-9397-08002B2CF9AE}" pid="35" name="FSC#EIBPRECONFIG@1.1001:OwnerGender">
    <vt:lpwstr>Weiblich</vt:lpwstr>
  </property>
  <property fmtid="{D5CDD505-2E9C-101B-9397-08002B2CF9AE}" pid="36" name="FSC#EIBPRECONFIG@1.1001:Priority">
    <vt:lpwstr>Nein</vt:lpwstr>
  </property>
  <property fmtid="{D5CDD505-2E9C-101B-9397-08002B2CF9AE}" pid="37" name="FSC#EIBPRECONFIG@1.1001:PreviousFiles">
    <vt:lpwstr/>
  </property>
  <property fmtid="{D5CDD505-2E9C-101B-9397-08002B2CF9AE}" pid="38" name="FSC#EIBPRECONFIG@1.1001:NextFiles">
    <vt:lpwstr/>
  </property>
  <property fmtid="{D5CDD505-2E9C-101B-9397-08002B2CF9AE}" pid="39" name="FSC#EIBPRECONFIG@1.1001:RelatedFiles">
    <vt:lpwstr/>
  </property>
  <property fmtid="{D5CDD505-2E9C-101B-9397-08002B2CF9AE}" pid="40" name="FSC#EIBPRECONFIG@1.1001:CompletedOrdinals">
    <vt:lpwstr/>
  </property>
  <property fmtid="{D5CDD505-2E9C-101B-9397-08002B2CF9AE}" pid="41" name="FSC#EIBPRECONFIG@1.1001:NrAttachments">
    <vt:lpwstr/>
  </property>
  <property fmtid="{D5CDD505-2E9C-101B-9397-08002B2CF9AE}" pid="42" name="FSC#EIBPRECONFIG@1.1001:Attachments">
    <vt:lpwstr/>
  </property>
  <property fmtid="{D5CDD505-2E9C-101B-9397-08002B2CF9AE}" pid="43" name="FSC#EIBPRECONFIG@1.1001:SubjectArea">
    <vt:lpwstr/>
  </property>
  <property fmtid="{D5CDD505-2E9C-101B-9397-08002B2CF9AE}" pid="44" name="FSC#EIBPRECONFIG@1.1001:Recipients">
    <vt:lpwstr/>
  </property>
  <property fmtid="{D5CDD505-2E9C-101B-9397-08002B2CF9AE}" pid="45" name="FSC#EIBPRECONFIG@1.1001:Classified">
    <vt:lpwstr/>
  </property>
  <property fmtid="{D5CDD505-2E9C-101B-9397-08002B2CF9AE}" pid="46" name="FSC#EIBPRECONFIG@1.1001:Deadline">
    <vt:lpwstr/>
  </property>
  <property fmtid="{D5CDD505-2E9C-101B-9397-08002B2CF9AE}" pid="47" name="FSC#EIBPRECONFIG@1.1001:SettlementSubj">
    <vt:lpwstr/>
  </property>
  <property fmtid="{D5CDD505-2E9C-101B-9397-08002B2CF9AE}" pid="48" name="FSC#EIBPRECONFIG@1.1001:OUAddr">
    <vt:lpwstr>Radetzkystraße 2, 1030 Wien</vt:lpwstr>
  </property>
  <property fmtid="{D5CDD505-2E9C-101B-9397-08002B2CF9AE}" pid="49" name="FSC#EIBPRECONFIG@1.1001:OUDescr">
    <vt:lpwstr/>
  </property>
  <property fmtid="{D5CDD505-2E9C-101B-9397-08002B2CF9AE}" pid="50" name="FSC#EIBPRECONFIG@1.1001:Signatures">
    <vt:lpwstr/>
  </property>
  <property fmtid="{D5CDD505-2E9C-101B-9397-08002B2CF9AE}" pid="51" name="FSC#EIBPRECONFIG@1.1001:currentuser">
    <vt:lpwstr>COO.3000.100.1.77562</vt:lpwstr>
  </property>
  <property fmtid="{D5CDD505-2E9C-101B-9397-08002B2CF9AE}" pid="52" name="FSC#EIBPRECONFIG@1.1001:currentuserrolegroup">
    <vt:lpwstr>COO.3000.100.1.76662</vt:lpwstr>
  </property>
  <property fmtid="{D5CDD505-2E9C-101B-9397-08002B2CF9AE}" pid="53" name="FSC#EIBPRECONFIG@1.1001:currentuserroleposition">
    <vt:lpwstr>COO.1.1001.1.4328</vt:lpwstr>
  </property>
  <property fmtid="{D5CDD505-2E9C-101B-9397-08002B2CF9AE}" pid="54" name="FSC#EIBPRECONFIG@1.1001:currentuserroot">
    <vt:lpwstr>COO.3000.107.2.217682</vt:lpwstr>
  </property>
  <property fmtid="{D5CDD505-2E9C-101B-9397-08002B2CF9AE}" pid="55" name="FSC#EIBPRECONFIG@1.1001:toplevelobject">
    <vt:lpwstr/>
  </property>
  <property fmtid="{D5CDD505-2E9C-101B-9397-08002B2CF9AE}" pid="56" name="FSC#EIBPRECONFIG@1.1001:objchangedby">
    <vt:lpwstr>Dr. Andrea Höflechner-Pöltl</vt:lpwstr>
  </property>
  <property fmtid="{D5CDD505-2E9C-101B-9397-08002B2CF9AE}" pid="57" name="FSC#EIBPRECONFIG@1.1001:objchangedbyPostTitle">
    <vt:lpwstr/>
  </property>
  <property fmtid="{D5CDD505-2E9C-101B-9397-08002B2CF9AE}" pid="58" name="FSC#EIBPRECONFIG@1.1001:objchangedat">
    <vt:lpwstr>05.07.2017</vt:lpwstr>
  </property>
  <property fmtid="{D5CDD505-2E9C-101B-9397-08002B2CF9AE}" pid="59" name="FSC#EIBPRECONFIG@1.1001:objname">
    <vt:lpwstr>Aktuelle Aspekte zur Überwachung und Bekämpfung der Afrikanischen</vt:lpwstr>
  </property>
  <property fmtid="{D5CDD505-2E9C-101B-9397-08002B2CF9AE}" pid="60" name="FSC#EIBPRECONFIG@1.1001:EIBProcessResponsiblePhone">
    <vt:lpwstr/>
  </property>
  <property fmtid="{D5CDD505-2E9C-101B-9397-08002B2CF9AE}" pid="61" name="FSC#EIBPRECONFIG@1.1001:EIBProcessResponsibleMail">
    <vt:lpwstr/>
  </property>
  <property fmtid="{D5CDD505-2E9C-101B-9397-08002B2CF9AE}" pid="62" name="FSC#EIBPRECONFIG@1.1001:EIBProcessResponsibleFax">
    <vt:lpwstr/>
  </property>
  <property fmtid="{D5CDD505-2E9C-101B-9397-08002B2CF9AE}" pid="63" name="FSC#EIBPRECONFIG@1.1001:EIBProcessResponsiblePostTitle">
    <vt:lpwstr/>
  </property>
  <property fmtid="{D5CDD505-2E9C-101B-9397-08002B2CF9AE}" pid="64" name="FSC#EIBPRECONFIG@1.1001:EIBProcessResponsible">
    <vt:lpwstr/>
  </property>
  <property fmtid="{D5CDD505-2E9C-101B-9397-08002B2CF9AE}" pid="65" name="FSC#EIBPRECONFIG@1.1001:OwnerPostTitle">
    <vt:lpwstr/>
  </property>
  <property fmtid="{D5CDD505-2E9C-101B-9397-08002B2CF9AE}" pid="66" name="FSC#COOELAK@1.1001:Subject">
    <vt:lpwstr/>
  </property>
  <property fmtid="{D5CDD505-2E9C-101B-9397-08002B2CF9AE}" pid="67" name="FSC#COOELAK@1.1001:FileReference">
    <vt:lpwstr/>
  </property>
  <property fmtid="{D5CDD505-2E9C-101B-9397-08002B2CF9AE}" pid="68" name="FSC#COOELAK@1.1001:FileRefYear">
    <vt:lpwstr/>
  </property>
  <property fmtid="{D5CDD505-2E9C-101B-9397-08002B2CF9AE}" pid="69" name="FSC#COOELAK@1.1001:FileRefOrdinal">
    <vt:lpwstr/>
  </property>
  <property fmtid="{D5CDD505-2E9C-101B-9397-08002B2CF9AE}" pid="70" name="FSC#COOELAK@1.1001:FileRefOU">
    <vt:lpwstr/>
  </property>
  <property fmtid="{D5CDD505-2E9C-101B-9397-08002B2CF9AE}" pid="71" name="FSC#COOELAK@1.1001:Organization">
    <vt:lpwstr/>
  </property>
  <property fmtid="{D5CDD505-2E9C-101B-9397-08002B2CF9AE}" pid="72" name="FSC#COOELAK@1.1001:Owner">
    <vt:lpwstr>Dr. Andrea Höflechner-Pöltl</vt:lpwstr>
  </property>
  <property fmtid="{D5CDD505-2E9C-101B-9397-08002B2CF9AE}" pid="73" name="FSC#COOELAK@1.1001:OwnerExtension">
    <vt:lpwstr>644351</vt:lpwstr>
  </property>
  <property fmtid="{D5CDD505-2E9C-101B-9397-08002B2CF9AE}" pid="74" name="FSC#COOELAK@1.1001:OwnerFaxExtension">
    <vt:lpwstr>+43 (1) 71344041692</vt:lpwstr>
  </property>
  <property fmtid="{D5CDD505-2E9C-101B-9397-08002B2CF9AE}" pid="75" name="FSC#COOELAK@1.1001:DispatchedBy">
    <vt:lpwstr/>
  </property>
  <property fmtid="{D5CDD505-2E9C-101B-9397-08002B2CF9AE}" pid="76" name="FSC#COOELAK@1.1001:DispatchedAt">
    <vt:lpwstr/>
  </property>
  <property fmtid="{D5CDD505-2E9C-101B-9397-08002B2CF9AE}" pid="77" name="FSC#COOELAK@1.1001:ApprovedBy">
    <vt:lpwstr/>
  </property>
  <property fmtid="{D5CDD505-2E9C-101B-9397-08002B2CF9AE}" pid="78" name="FSC#COOELAK@1.1001:ApprovedAt">
    <vt:lpwstr/>
  </property>
  <property fmtid="{D5CDD505-2E9C-101B-9397-08002B2CF9AE}" pid="79" name="FSC#COOELAK@1.1001:Department">
    <vt:lpwstr>BMGF - II/B/10 (Tiergesundheit, Tierseuchenbekämpfung, Grenzkontrolldienst und Handel mit lebenden Tieren)</vt:lpwstr>
  </property>
  <property fmtid="{D5CDD505-2E9C-101B-9397-08002B2CF9AE}" pid="80" name="FSC#COOELAK@1.1001:CreatedAt">
    <vt:lpwstr>04.07.2017</vt:lpwstr>
  </property>
  <property fmtid="{D5CDD505-2E9C-101B-9397-08002B2CF9AE}" pid="81" name="FSC#COOELAK@1.1001:OU">
    <vt:lpwstr>BMGF - II/B/10 (Tiergesundheit, Tierseuchenbekämpfung, Grenzkontrolldienst und Handel mit lebenden Tieren)</vt:lpwstr>
  </property>
  <property fmtid="{D5CDD505-2E9C-101B-9397-08002B2CF9AE}" pid="82" name="FSC#COOELAK@1.1001:Priority">
    <vt:lpwstr> ()</vt:lpwstr>
  </property>
  <property fmtid="{D5CDD505-2E9C-101B-9397-08002B2CF9AE}" pid="83" name="FSC#COOELAK@1.1001:ObjBarCode">
    <vt:lpwstr>*COO.3000.107.13.6576777*</vt:lpwstr>
  </property>
  <property fmtid="{D5CDD505-2E9C-101B-9397-08002B2CF9AE}" pid="84" name="FSC#COOELAK@1.1001:RefBarCode">
    <vt:lpwstr/>
  </property>
  <property fmtid="{D5CDD505-2E9C-101B-9397-08002B2CF9AE}" pid="85" name="FSC#COOELAK@1.1001:FileRefBarCode">
    <vt:lpwstr>**</vt:lpwstr>
  </property>
  <property fmtid="{D5CDD505-2E9C-101B-9397-08002B2CF9AE}" pid="86" name="FSC#COOELAK@1.1001:ExternalRef">
    <vt:lpwstr/>
  </property>
  <property fmtid="{D5CDD505-2E9C-101B-9397-08002B2CF9AE}" pid="87" name="FSC#COOELAK@1.1001:IncomingNumber">
    <vt:lpwstr/>
  </property>
  <property fmtid="{D5CDD505-2E9C-101B-9397-08002B2CF9AE}" pid="88" name="FSC#COOELAK@1.1001:IncomingSubject">
    <vt:lpwstr/>
  </property>
  <property fmtid="{D5CDD505-2E9C-101B-9397-08002B2CF9AE}" pid="89" name="FSC#COOELAK@1.1001:ProcessResponsible">
    <vt:lpwstr/>
  </property>
  <property fmtid="{D5CDD505-2E9C-101B-9397-08002B2CF9AE}" pid="90" name="FSC#COOELAK@1.1001:ProcessResponsiblePhone">
    <vt:lpwstr/>
  </property>
  <property fmtid="{D5CDD505-2E9C-101B-9397-08002B2CF9AE}" pid="91" name="FSC#COOELAK@1.1001:ProcessResponsibleMail">
    <vt:lpwstr/>
  </property>
  <property fmtid="{D5CDD505-2E9C-101B-9397-08002B2CF9AE}" pid="92" name="FSC#COOELAK@1.1001:ProcessResponsibleFax">
    <vt:lpwstr/>
  </property>
  <property fmtid="{D5CDD505-2E9C-101B-9397-08002B2CF9AE}" pid="93" name="FSC#COOELAK@1.1001:ApproverFirstName">
    <vt:lpwstr/>
  </property>
  <property fmtid="{D5CDD505-2E9C-101B-9397-08002B2CF9AE}" pid="94" name="FSC#COOELAK@1.1001:ApproverSurName">
    <vt:lpwstr/>
  </property>
  <property fmtid="{D5CDD505-2E9C-101B-9397-08002B2CF9AE}" pid="95" name="FSC#COOELAK@1.1001:ApproverTitle">
    <vt:lpwstr/>
  </property>
  <property fmtid="{D5CDD505-2E9C-101B-9397-08002B2CF9AE}" pid="96" name="FSC#COOELAK@1.1001:ExternalDate">
    <vt:lpwstr/>
  </property>
  <property fmtid="{D5CDD505-2E9C-101B-9397-08002B2CF9AE}" pid="97" name="FSC#COOELAK@1.1001:SettlementApprovedAt">
    <vt:lpwstr/>
  </property>
  <property fmtid="{D5CDD505-2E9C-101B-9397-08002B2CF9AE}" pid="98" name="FSC#COOELAK@1.1001:BaseNumber">
    <vt:lpwstr/>
  </property>
  <property fmtid="{D5CDD505-2E9C-101B-9397-08002B2CF9AE}" pid="99" name="FSC#COOELAK@1.1001:CurrentUserRolePos">
    <vt:lpwstr>Sachbearbeiter/in</vt:lpwstr>
  </property>
  <property fmtid="{D5CDD505-2E9C-101B-9397-08002B2CF9AE}" pid="100" name="FSC#COOELAK@1.1001:CurrentUserEmail">
    <vt:lpwstr>andrea.hoeflechner@bmgf.gv.at</vt:lpwstr>
  </property>
  <property fmtid="{D5CDD505-2E9C-101B-9397-08002B2CF9AE}" pid="101" name="FSC#ELAKGOV@1.1001:PersonalSubjGender">
    <vt:lpwstr/>
  </property>
  <property fmtid="{D5CDD505-2E9C-101B-9397-08002B2CF9AE}" pid="102" name="FSC#ELAKGOV@1.1001:PersonalSubjFirstName">
    <vt:lpwstr/>
  </property>
  <property fmtid="{D5CDD505-2E9C-101B-9397-08002B2CF9AE}" pid="103" name="FSC#ELAKGOV@1.1001:PersonalSubjSurName">
    <vt:lpwstr/>
  </property>
  <property fmtid="{D5CDD505-2E9C-101B-9397-08002B2CF9AE}" pid="104" name="FSC#ELAKGOV@1.1001:PersonalSubjSalutation">
    <vt:lpwstr/>
  </property>
  <property fmtid="{D5CDD505-2E9C-101B-9397-08002B2CF9AE}" pid="105" name="FSC#ELAKGOV@1.1001:PersonalSubjAddress">
    <vt:lpwstr/>
  </property>
  <property fmtid="{D5CDD505-2E9C-101B-9397-08002B2CF9AE}" pid="106" name="FSC#ATSTATECFG@1.1001:Office">
    <vt:lpwstr/>
  </property>
  <property fmtid="{D5CDD505-2E9C-101B-9397-08002B2CF9AE}" pid="107" name="FSC#ATSTATECFG@1.1001:Agent">
    <vt:lpwstr/>
  </property>
  <property fmtid="{D5CDD505-2E9C-101B-9397-08002B2CF9AE}" pid="108" name="FSC#ATSTATECFG@1.1001:AgentPhone">
    <vt:lpwstr/>
  </property>
  <property fmtid="{D5CDD505-2E9C-101B-9397-08002B2CF9AE}" pid="109" name="FSC#ATSTATECFG@1.1001:DepartmentFax">
    <vt:lpwstr/>
  </property>
  <property fmtid="{D5CDD505-2E9C-101B-9397-08002B2CF9AE}" pid="110" name="FSC#ATSTATECFG@1.1001:DepartmentEmail">
    <vt:lpwstr/>
  </property>
  <property fmtid="{D5CDD505-2E9C-101B-9397-08002B2CF9AE}" pid="111" name="FSC#ATSTATECFG@1.1001:SubfileDate">
    <vt:lpwstr/>
  </property>
  <property fmtid="{D5CDD505-2E9C-101B-9397-08002B2CF9AE}" pid="112" name="FSC#ATSTATECFG@1.1001:SubfileSubject">
    <vt:lpwstr/>
  </property>
  <property fmtid="{D5CDD505-2E9C-101B-9397-08002B2CF9AE}" pid="113" name="FSC#ATSTATECFG@1.1001:DepartmentZipCode">
    <vt:lpwstr/>
  </property>
  <property fmtid="{D5CDD505-2E9C-101B-9397-08002B2CF9AE}" pid="114" name="FSC#ATSTATECFG@1.1001:DepartmentCountry">
    <vt:lpwstr/>
  </property>
  <property fmtid="{D5CDD505-2E9C-101B-9397-08002B2CF9AE}" pid="115" name="FSC#ATSTATECFG@1.1001:DepartmentCity">
    <vt:lpwstr/>
  </property>
  <property fmtid="{D5CDD505-2E9C-101B-9397-08002B2CF9AE}" pid="116" name="FSC#ATSTATECFG@1.1001:DepartmentStreet">
    <vt:lpwstr/>
  </property>
  <property fmtid="{D5CDD505-2E9C-101B-9397-08002B2CF9AE}" pid="117" name="FSC#ATSTATECFG@1.1001:DepartmentDVR">
    <vt:lpwstr/>
  </property>
  <property fmtid="{D5CDD505-2E9C-101B-9397-08002B2CF9AE}" pid="118" name="FSC#ATSTATECFG@1.1001:DepartmentUID">
    <vt:lpwstr/>
  </property>
  <property fmtid="{D5CDD505-2E9C-101B-9397-08002B2CF9AE}" pid="119" name="FSC#ATSTATECFG@1.1001:SubfileReference">
    <vt:lpwstr/>
  </property>
  <property fmtid="{D5CDD505-2E9C-101B-9397-08002B2CF9AE}" pid="120" name="FSC#ATSTATECFG@1.1001:Clause">
    <vt:lpwstr/>
  </property>
  <property fmtid="{D5CDD505-2E9C-101B-9397-08002B2CF9AE}" pid="121" name="FSC#ATSTATECFG@1.1001:ApprovedSignature">
    <vt:lpwstr/>
  </property>
  <property fmtid="{D5CDD505-2E9C-101B-9397-08002B2CF9AE}" pid="122" name="FSC#ATSTATECFG@1.1001:BankAccount">
    <vt:lpwstr/>
  </property>
  <property fmtid="{D5CDD505-2E9C-101B-9397-08002B2CF9AE}" pid="123" name="FSC#ATSTATECFG@1.1001:BankAccountOwner">
    <vt:lpwstr/>
  </property>
  <property fmtid="{D5CDD505-2E9C-101B-9397-08002B2CF9AE}" pid="124" name="FSC#ATSTATECFG@1.1001:BankInstitute">
    <vt:lpwstr/>
  </property>
  <property fmtid="{D5CDD505-2E9C-101B-9397-08002B2CF9AE}" pid="125" name="FSC#ATSTATECFG@1.1001:BankAccountID">
    <vt:lpwstr/>
  </property>
  <property fmtid="{D5CDD505-2E9C-101B-9397-08002B2CF9AE}" pid="126" name="FSC#ATSTATECFG@1.1001:BankAccountIBAN">
    <vt:lpwstr/>
  </property>
  <property fmtid="{D5CDD505-2E9C-101B-9397-08002B2CF9AE}" pid="127" name="FSC#ATSTATECFG@1.1001:BankAccountBIC">
    <vt:lpwstr/>
  </property>
  <property fmtid="{D5CDD505-2E9C-101B-9397-08002B2CF9AE}" pid="128" name="FSC#ATSTATECFG@1.1001:BankName">
    <vt:lpwstr/>
  </property>
  <property fmtid="{D5CDD505-2E9C-101B-9397-08002B2CF9AE}" pid="129" name="FSC#ATPRECONFIG@1.1001:ChargePreview">
    <vt:lpwstr/>
  </property>
  <property fmtid="{D5CDD505-2E9C-101B-9397-08002B2CF9AE}" pid="130" name="FSC#ATSTATECFG@1.1001:ExternalFile">
    <vt:lpwstr/>
  </property>
  <property fmtid="{D5CDD505-2E9C-101B-9397-08002B2CF9AE}" pid="131" name="FSC#COOSYSTEM@1.1:Container">
    <vt:lpwstr>COO.3000.107.13.6576777</vt:lpwstr>
  </property>
  <property fmtid="{D5CDD505-2E9C-101B-9397-08002B2CF9AE}" pid="132" name="FSC#FSCFOLIO@1.1001:docpropproject">
    <vt:lpwstr/>
  </property>
</Properties>
</file>